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302" r:id="rId2"/>
    <p:sldId id="277" r:id="rId3"/>
    <p:sldId id="257" r:id="rId4"/>
    <p:sldId id="278" r:id="rId5"/>
    <p:sldId id="280" r:id="rId6"/>
    <p:sldId id="304" r:id="rId7"/>
    <p:sldId id="313" r:id="rId8"/>
    <p:sldId id="281" r:id="rId9"/>
    <p:sldId id="283" r:id="rId10"/>
    <p:sldId id="298" r:id="rId11"/>
    <p:sldId id="285" r:id="rId12"/>
    <p:sldId id="306" r:id="rId13"/>
    <p:sldId id="309" r:id="rId14"/>
    <p:sldId id="314" r:id="rId15"/>
    <p:sldId id="316" r:id="rId16"/>
    <p:sldId id="318" r:id="rId17"/>
    <p:sldId id="286" r:id="rId18"/>
    <p:sldId id="289" r:id="rId19"/>
    <p:sldId id="288" r:id="rId20"/>
    <p:sldId id="299" r:id="rId21"/>
    <p:sldId id="290" r:id="rId22"/>
    <p:sldId id="260" r:id="rId23"/>
    <p:sldId id="291" r:id="rId24"/>
    <p:sldId id="293" r:id="rId25"/>
    <p:sldId id="295" r:id="rId26"/>
    <p:sldId id="296" r:id="rId27"/>
    <p:sldId id="297" r:id="rId28"/>
    <p:sldId id="276" r:id="rId29"/>
  </p:sldIdLst>
  <p:sldSz cx="12192000" cy="6858000"/>
  <p:notesSz cx="6858000" cy="9144000"/>
  <p:embeddedFontLst>
    <p:embeddedFont>
      <p:font typeface=".VnArialH" panose="020B7200000000000000" pitchFamily="34" charset="0"/>
      <p:regular r:id="rId31"/>
      <p:bold r:id="rId32"/>
      <p:italic r:id="rId33"/>
      <p:boldItalic r:id="rId34"/>
    </p:embeddedFont>
    <p:embeddedFont>
      <p:font typeface=".VnArial Narrow" panose="020B7200000000000000" pitchFamily="34" charset="0"/>
      <p:regular r:id="rId35"/>
      <p:bold r:id="rId36"/>
      <p:italic r:id="rId37"/>
    </p:embeddedFont>
    <p:embeddedFont>
      <p:font typeface="Arial Black" panose="020B0A04020102020204" pitchFamily="34" charset="0"/>
      <p:bold r:id="rId38"/>
    </p:embeddedFont>
    <p:embeddedFont>
      <p:font typeface="Bodoni MT Black" panose="02070A03080606020203" pitchFamily="18" charset="0"/>
      <p:bold r:id="rId39"/>
      <p:boldItalic r:id="rId40"/>
    </p:embeddedFont>
    <p:embeddedFont>
      <p:font typeface="Calibri" panose="020F0502020204030204" pitchFamily="34" charset="0"/>
      <p:regular r:id="rId41"/>
      <p:bold r:id="rId42"/>
      <p:italic r:id="rId43"/>
      <p:boldItalic r:id="rId44"/>
    </p:embeddedFont>
    <p:embeddedFont>
      <p:font typeface=".VnArabiaH" panose="020B7200000000000000" pitchFamily="34" charset="0"/>
      <p:regular r:id="rId45"/>
    </p:embeddedFont>
    <p:embeddedFont>
      <p:font typeface="Cambria Math" panose="02040503050406030204"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000000"/>
          </p15:clr>
        </p15:guide>
        <p15:guide id="2" pos="384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QOfMUv6SNgKwXG3IjwfFB/SzL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invertIfNegative val="0"/>
          <c:dLbls>
            <c:dLbl>
              <c:idx val="0"/>
              <c:layout>
                <c:manualLayout>
                  <c:x val="2.0833333333333332E-2"/>
                  <c:y val="-2.34374985582247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203703703703703E-2"/>
                  <c:y val="-2.57812484140472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3148148148148147E-2"/>
                  <c:y val="-3.28124979815146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33333333333332E-2"/>
                  <c:y val="-3.04687481256921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0833333333333332E-2"/>
                  <c:y val="-1.874999884657979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Thế giới</c:v>
                </c:pt>
                <c:pt idx="1">
                  <c:v>Bắc Mĩ</c:v>
                </c:pt>
                <c:pt idx="2">
                  <c:v>Hoa Kì</c:v>
                </c:pt>
                <c:pt idx="3">
                  <c:v>Canada </c:v>
                </c:pt>
                <c:pt idx="4">
                  <c:v>Mê hi cô</c:v>
                </c:pt>
              </c:strCache>
            </c:strRef>
          </c:cat>
          <c:val>
            <c:numRef>
              <c:f>Sheet1!$B$2:$B$6</c:f>
              <c:numCache>
                <c:formatCode>General</c:formatCode>
                <c:ptCount val="5"/>
                <c:pt idx="0">
                  <c:v>54</c:v>
                </c:pt>
                <c:pt idx="1">
                  <c:v>81</c:v>
                </c:pt>
                <c:pt idx="2">
                  <c:v>82</c:v>
                </c:pt>
                <c:pt idx="3">
                  <c:v>82</c:v>
                </c:pt>
                <c:pt idx="4">
                  <c:v>80</c:v>
                </c:pt>
              </c:numCache>
            </c:numRef>
          </c:val>
        </c:ser>
        <c:dLbls>
          <c:showLegendKey val="0"/>
          <c:showVal val="1"/>
          <c:showCatName val="0"/>
          <c:showSerName val="0"/>
          <c:showPercent val="0"/>
          <c:showBubbleSize val="0"/>
        </c:dLbls>
        <c:gapWidth val="75"/>
        <c:shape val="cylinder"/>
        <c:axId val="1550400560"/>
        <c:axId val="1550403280"/>
        <c:axId val="0"/>
      </c:bar3DChart>
      <c:catAx>
        <c:axId val="1550400560"/>
        <c:scaling>
          <c:orientation val="minMax"/>
        </c:scaling>
        <c:delete val="0"/>
        <c:axPos val="b"/>
        <c:numFmt formatCode="General" sourceLinked="0"/>
        <c:majorTickMark val="none"/>
        <c:minorTickMark val="none"/>
        <c:tickLblPos val="nextTo"/>
        <c:crossAx val="1550403280"/>
        <c:crosses val="autoZero"/>
        <c:auto val="1"/>
        <c:lblAlgn val="ctr"/>
        <c:lblOffset val="100"/>
        <c:noMultiLvlLbl val="0"/>
      </c:catAx>
      <c:valAx>
        <c:axId val="1550403280"/>
        <c:scaling>
          <c:orientation val="minMax"/>
        </c:scaling>
        <c:delete val="0"/>
        <c:axPos val="l"/>
        <c:numFmt formatCode="General" sourceLinked="1"/>
        <c:majorTickMark val="none"/>
        <c:minorTickMark val="none"/>
        <c:tickLblPos val="nextTo"/>
        <c:crossAx val="15504005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invertIfNegative val="0"/>
          <c:dLbls>
            <c:dLbl>
              <c:idx val="0"/>
              <c:layout>
                <c:manualLayout>
                  <c:x val="2.0833333333333332E-2"/>
                  <c:y val="-2.34374985582247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203703703703703E-2"/>
                  <c:y val="-2.57812484140472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3148148148148147E-2"/>
                  <c:y val="-3.28124979815146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33333333333332E-2"/>
                  <c:y val="-3.04687481256921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0833333333333332E-2"/>
                  <c:y val="-1.874999884657979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Thế giới</c:v>
                </c:pt>
                <c:pt idx="1">
                  <c:v>Bắc Mĩ</c:v>
                </c:pt>
                <c:pt idx="2">
                  <c:v>Hoa Kì</c:v>
                </c:pt>
                <c:pt idx="3">
                  <c:v>Canada </c:v>
                </c:pt>
                <c:pt idx="4">
                  <c:v>Mê hi cô</c:v>
                </c:pt>
              </c:strCache>
            </c:strRef>
          </c:cat>
          <c:val>
            <c:numRef>
              <c:f>Sheet1!$B$2:$B$6</c:f>
              <c:numCache>
                <c:formatCode>General</c:formatCode>
                <c:ptCount val="5"/>
                <c:pt idx="0">
                  <c:v>54</c:v>
                </c:pt>
                <c:pt idx="1">
                  <c:v>81</c:v>
                </c:pt>
                <c:pt idx="2">
                  <c:v>82</c:v>
                </c:pt>
                <c:pt idx="3">
                  <c:v>82</c:v>
                </c:pt>
                <c:pt idx="4">
                  <c:v>80</c:v>
                </c:pt>
              </c:numCache>
            </c:numRef>
          </c:val>
        </c:ser>
        <c:dLbls>
          <c:showLegendKey val="0"/>
          <c:showVal val="1"/>
          <c:showCatName val="0"/>
          <c:showSerName val="0"/>
          <c:showPercent val="0"/>
          <c:showBubbleSize val="0"/>
        </c:dLbls>
        <c:gapWidth val="75"/>
        <c:shape val="cylinder"/>
        <c:axId val="1550404368"/>
        <c:axId val="1550402736"/>
        <c:axId val="0"/>
      </c:bar3DChart>
      <c:catAx>
        <c:axId val="1550404368"/>
        <c:scaling>
          <c:orientation val="minMax"/>
        </c:scaling>
        <c:delete val="0"/>
        <c:axPos val="b"/>
        <c:numFmt formatCode="General" sourceLinked="0"/>
        <c:majorTickMark val="none"/>
        <c:minorTickMark val="none"/>
        <c:tickLblPos val="nextTo"/>
        <c:crossAx val="1550402736"/>
        <c:crosses val="autoZero"/>
        <c:auto val="1"/>
        <c:lblAlgn val="ctr"/>
        <c:lblOffset val="100"/>
        <c:noMultiLvlLbl val="0"/>
      </c:catAx>
      <c:valAx>
        <c:axId val="1550402736"/>
        <c:scaling>
          <c:orientation val="minMax"/>
        </c:scaling>
        <c:delete val="0"/>
        <c:axPos val="l"/>
        <c:numFmt formatCode="General" sourceLinked="1"/>
        <c:majorTickMark val="none"/>
        <c:minorTickMark val="none"/>
        <c:tickLblPos val="nextTo"/>
        <c:crossAx val="1550404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287571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04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9210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24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2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rống"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ội dung với Chú thích"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nh với Chú thích"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êu đề và Văn bản Dọc"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êu đề Dọc và Văn bản"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B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79E3F-5B41-4B86-887B-379A4A631F81}" type="slidenum">
              <a:rPr lang="en-US" altLang="en-US"/>
              <a:pPr>
                <a:defRPr/>
              </a:pPr>
              <a:t>‹#›</a:t>
            </a:fld>
            <a:endParaRPr lang="en-US" altLang="en-US"/>
          </a:p>
        </p:txBody>
      </p:sp>
    </p:spTree>
    <p:extLst>
      <p:ext uri="{BB962C8B-B14F-4D97-AF65-F5344CB8AC3E}">
        <p14:creationId xmlns:p14="http://schemas.microsoft.com/office/powerpoint/2010/main" val="14626611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BZ"/>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chart" Target="../charts/chart1.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19400" y="4038601"/>
            <a:ext cx="6629400" cy="519113"/>
          </a:xfrm>
          <a:prstGeom prst="rect">
            <a:avLst/>
          </a:prstGeom>
          <a:noFill/>
          <a:ln w="9525">
            <a:noFill/>
            <a:miter lim="800000"/>
            <a:headEnd/>
            <a:tailEnd/>
          </a:ln>
        </p:spPr>
        <p:txBody>
          <a:bodyPr>
            <a:spAutoFit/>
          </a:bodyPr>
          <a:lstStyle/>
          <a:p>
            <a:pPr>
              <a:spcBef>
                <a:spcPct val="50000"/>
              </a:spcBef>
            </a:pPr>
            <a:endParaRPr lang="vi-VN" sz="2800">
              <a:latin typeface=".VnArial Narrow" pitchFamily="34" charset="0"/>
            </a:endParaRPr>
          </a:p>
        </p:txBody>
      </p:sp>
      <p:sp>
        <p:nvSpPr>
          <p:cNvPr id="10243" name="Text Box 3"/>
          <p:cNvSpPr txBox="1">
            <a:spLocks noChangeArrowheads="1"/>
          </p:cNvSpPr>
          <p:nvPr/>
        </p:nvSpPr>
        <p:spPr bwMode="auto">
          <a:xfrm>
            <a:off x="2209800" y="1371601"/>
            <a:ext cx="8077200" cy="519113"/>
          </a:xfrm>
          <a:prstGeom prst="rect">
            <a:avLst/>
          </a:prstGeom>
          <a:noFill/>
          <a:ln w="9525">
            <a:noFill/>
            <a:miter lim="800000"/>
            <a:headEnd/>
            <a:tailEnd/>
          </a:ln>
        </p:spPr>
        <p:txBody>
          <a:bodyPr>
            <a:spAutoFit/>
          </a:bodyPr>
          <a:lstStyle/>
          <a:p>
            <a:pPr>
              <a:spcBef>
                <a:spcPct val="50000"/>
              </a:spcBef>
            </a:pPr>
            <a:endParaRPr lang="vi-VN" sz="2800">
              <a:latin typeface=".VnArial Narrow" pitchFamily="34" charset="0"/>
            </a:endParaRPr>
          </a:p>
        </p:txBody>
      </p:sp>
      <p:pic>
        <p:nvPicPr>
          <p:cNvPr id="3076" name="Picture 4" descr="n2"/>
          <p:cNvPicPr>
            <a:picLocks noChangeAspect="1" noChangeArrowheads="1" noCrop="1"/>
          </p:cNvPicPr>
          <p:nvPr/>
        </p:nvPicPr>
        <p:blipFill>
          <a:blip r:embed="rId3" cstate="print"/>
          <a:srcRect/>
          <a:stretch>
            <a:fillRect/>
          </a:stretch>
        </p:blipFill>
        <p:spPr bwMode="auto">
          <a:xfrm flipV="1">
            <a:off x="2514600" y="2209800"/>
            <a:ext cx="7239000" cy="76200"/>
          </a:xfrm>
          <a:prstGeom prst="rect">
            <a:avLst/>
          </a:prstGeom>
          <a:noFill/>
          <a:ln w="9525">
            <a:noFill/>
            <a:miter lim="800000"/>
            <a:headEnd/>
            <a:tailEnd/>
          </a:ln>
        </p:spPr>
      </p:pic>
      <p:sp>
        <p:nvSpPr>
          <p:cNvPr id="3077" name="Text Box 5"/>
          <p:cNvSpPr txBox="1">
            <a:spLocks noChangeArrowheads="1"/>
          </p:cNvSpPr>
          <p:nvPr/>
        </p:nvSpPr>
        <p:spPr bwMode="auto">
          <a:xfrm>
            <a:off x="1524000" y="4343401"/>
            <a:ext cx="9144000" cy="701675"/>
          </a:xfrm>
          <a:prstGeom prst="rect">
            <a:avLst/>
          </a:prstGeom>
          <a:noFill/>
          <a:ln w="9525">
            <a:noFill/>
            <a:miter lim="800000"/>
            <a:headEnd/>
            <a:tailEnd/>
          </a:ln>
        </p:spPr>
        <p:txBody>
          <a:bodyPr>
            <a:spAutoFit/>
          </a:bodyPr>
          <a:lstStyle/>
          <a:p>
            <a:pPr algn="ctr"/>
            <a:r>
              <a:rPr lang="en-US" sz="2000" b="1" dirty="0">
                <a:solidFill>
                  <a:srgbClr val="0000FF"/>
                </a:solidFill>
                <a:latin typeface=".VnArialH" pitchFamily="34" charset="0"/>
              </a:rPr>
              <a:t> </a:t>
            </a:r>
            <a:r>
              <a:rPr lang="en-US" sz="4000" b="1" dirty="0" err="1">
                <a:solidFill>
                  <a:srgbClr val="FF0000"/>
                </a:solidFill>
                <a:latin typeface="Times New Roman" pitchFamily="18" charset="0"/>
              </a:rPr>
              <a:t>Trường</a:t>
            </a:r>
            <a:r>
              <a:rPr lang="en-US" sz="4000" b="1" dirty="0">
                <a:solidFill>
                  <a:srgbClr val="FF0000"/>
                </a:solidFill>
                <a:latin typeface="Times New Roman" pitchFamily="18" charset="0"/>
              </a:rPr>
              <a:t> THCS THÁI SƠN</a:t>
            </a:r>
            <a:endParaRPr lang="en-US" sz="4000" b="1" dirty="0">
              <a:solidFill>
                <a:srgbClr val="FF0000"/>
              </a:solidFill>
              <a:latin typeface="Calibri" pitchFamily="34" charset="0"/>
            </a:endParaRPr>
          </a:p>
        </p:txBody>
      </p:sp>
      <p:sp>
        <p:nvSpPr>
          <p:cNvPr id="3079" name="Text Box 7"/>
          <p:cNvSpPr txBox="1">
            <a:spLocks noChangeArrowheads="1"/>
          </p:cNvSpPr>
          <p:nvPr/>
        </p:nvSpPr>
        <p:spPr bwMode="auto">
          <a:xfrm>
            <a:off x="1524000" y="5257800"/>
            <a:ext cx="9144000" cy="641350"/>
          </a:xfrm>
          <a:prstGeom prst="rect">
            <a:avLst/>
          </a:prstGeom>
          <a:noFill/>
          <a:ln w="9525">
            <a:noFill/>
            <a:miter lim="800000"/>
            <a:headEnd/>
            <a:tailEnd/>
          </a:ln>
        </p:spPr>
        <p:txBody>
          <a:bodyPr>
            <a:spAutoFit/>
          </a:bodyPr>
          <a:lstStyle/>
          <a:p>
            <a:pPr algn="ctr">
              <a:spcBef>
                <a:spcPct val="50000"/>
              </a:spcBef>
            </a:pPr>
            <a:r>
              <a:rPr lang="en-US" sz="3600" b="1" dirty="0" err="1">
                <a:solidFill>
                  <a:srgbClr val="FF0000"/>
                </a:solidFill>
                <a:latin typeface="Times New Roman" pitchFamily="18" charset="0"/>
              </a:rPr>
              <a:t>Giáo</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viên</a:t>
            </a:r>
            <a:r>
              <a:rPr lang="en-US" sz="3600" b="1" dirty="0">
                <a:solidFill>
                  <a:srgbClr val="FF0000"/>
                </a:solidFill>
                <a:latin typeface="Times New Roman" pitchFamily="18" charset="0"/>
              </a:rPr>
              <a:t> : </a:t>
            </a:r>
            <a:r>
              <a:rPr lang="en-US" sz="3600" b="1" dirty="0" err="1">
                <a:solidFill>
                  <a:srgbClr val="FF0000"/>
                </a:solidFill>
                <a:latin typeface="Times New Roman" pitchFamily="18" charset="0"/>
              </a:rPr>
              <a:t>Bùi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Thị</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Thủy</a:t>
            </a:r>
            <a:endParaRPr lang="en-US" sz="3600" b="1" dirty="0">
              <a:solidFill>
                <a:srgbClr val="FF0000"/>
              </a:solidFill>
              <a:latin typeface="Times New Roman" pitchFamily="18" charset="0"/>
            </a:endParaRPr>
          </a:p>
        </p:txBody>
      </p:sp>
      <p:sp>
        <p:nvSpPr>
          <p:cNvPr id="10247" name="Text Box 8"/>
          <p:cNvSpPr txBox="1">
            <a:spLocks noChangeArrowheads="1"/>
          </p:cNvSpPr>
          <p:nvPr/>
        </p:nvSpPr>
        <p:spPr bwMode="auto">
          <a:xfrm>
            <a:off x="3505200" y="1219200"/>
            <a:ext cx="5410200" cy="2959100"/>
          </a:xfrm>
          <a:prstGeom prst="rect">
            <a:avLst/>
          </a:prstGeom>
          <a:noFill/>
          <a:ln w="9525">
            <a:noFill/>
            <a:miter lim="800000"/>
            <a:headEnd/>
            <a:tailEnd/>
          </a:ln>
        </p:spPr>
        <p:txBody>
          <a:bodyPr>
            <a:spAutoFit/>
          </a:bodyPr>
          <a:lstStyle/>
          <a:p>
            <a:pPr>
              <a:spcBef>
                <a:spcPct val="50000"/>
              </a:spcBef>
            </a:pPr>
            <a:r>
              <a:rPr lang="en-US" sz="4400" dirty="0">
                <a:solidFill>
                  <a:srgbClr val="000099"/>
                </a:solidFill>
                <a:latin typeface=".VnArabiaH" pitchFamily="34" charset="0"/>
              </a:rPr>
              <a:t>     </a:t>
            </a:r>
          </a:p>
          <a:p>
            <a:pPr>
              <a:spcBef>
                <a:spcPct val="50000"/>
              </a:spcBef>
            </a:pPr>
            <a:r>
              <a:rPr lang="en-US" sz="4400" dirty="0">
                <a:solidFill>
                  <a:srgbClr val="000099"/>
                </a:solidFill>
                <a:latin typeface=".VnArabiaH" pitchFamily="34" charset="0"/>
              </a:rPr>
              <a:t>    </a:t>
            </a:r>
            <a:r>
              <a:rPr lang="en-US" sz="4800" b="1" i="1" dirty="0" err="1">
                <a:solidFill>
                  <a:schemeClr val="hlink"/>
                </a:solidFill>
                <a:latin typeface="Times New Roman" pitchFamily="18" charset="0"/>
                <a:cs typeface="Times New Roman" pitchFamily="18" charset="0"/>
              </a:rPr>
              <a:t>Môn</a:t>
            </a:r>
            <a:r>
              <a:rPr lang="en-US" sz="4800" b="1" i="1" dirty="0">
                <a:solidFill>
                  <a:schemeClr val="hlink"/>
                </a:solidFill>
                <a:latin typeface="Times New Roman" pitchFamily="18" charset="0"/>
                <a:cs typeface="Times New Roman" pitchFamily="18" charset="0"/>
              </a:rPr>
              <a:t> :</a:t>
            </a:r>
            <a:r>
              <a:rPr lang="en-US" sz="4800" b="1" i="1" dirty="0" err="1">
                <a:solidFill>
                  <a:schemeClr val="hlink"/>
                </a:solidFill>
                <a:latin typeface="Times New Roman" pitchFamily="18" charset="0"/>
                <a:cs typeface="Times New Roman" pitchFamily="18" charset="0"/>
              </a:rPr>
              <a:t>Địa</a:t>
            </a:r>
            <a:r>
              <a:rPr lang="en-US" sz="4800" b="1" i="1" dirty="0">
                <a:solidFill>
                  <a:schemeClr val="hlink"/>
                </a:solidFill>
                <a:latin typeface="Times New Roman" pitchFamily="18" charset="0"/>
                <a:cs typeface="Times New Roman" pitchFamily="18" charset="0"/>
              </a:rPr>
              <a:t> </a:t>
            </a:r>
            <a:r>
              <a:rPr lang="en-US" sz="4800" b="1" i="1" dirty="0" err="1">
                <a:solidFill>
                  <a:schemeClr val="hlink"/>
                </a:solidFill>
                <a:latin typeface="Times New Roman" pitchFamily="18" charset="0"/>
                <a:cs typeface="Times New Roman" pitchFamily="18" charset="0"/>
              </a:rPr>
              <a:t>Lí</a:t>
            </a:r>
            <a:endParaRPr lang="en-US" sz="4800" b="1" i="1" dirty="0">
              <a:solidFill>
                <a:schemeClr val="hlink"/>
              </a:solidFill>
              <a:latin typeface="Times New Roman" pitchFamily="18" charset="0"/>
              <a:cs typeface="Times New Roman" pitchFamily="18" charset="0"/>
            </a:endParaRPr>
          </a:p>
          <a:p>
            <a:pPr>
              <a:spcBef>
                <a:spcPct val="50000"/>
              </a:spcBef>
            </a:pPr>
            <a:r>
              <a:rPr lang="en-US" sz="4800" b="1" i="1" dirty="0">
                <a:solidFill>
                  <a:schemeClr val="hlink"/>
                </a:solidFill>
                <a:latin typeface="Times New Roman" pitchFamily="18" charset="0"/>
                <a:cs typeface="Times New Roman" pitchFamily="18" charset="0"/>
              </a:rPr>
              <a:t>      </a:t>
            </a:r>
            <a:r>
              <a:rPr lang="en-US" sz="4800" b="1" i="1" dirty="0" err="1">
                <a:solidFill>
                  <a:schemeClr val="hlink"/>
                </a:solidFill>
                <a:latin typeface="Times New Roman" pitchFamily="18" charset="0"/>
                <a:cs typeface="Times New Roman" pitchFamily="18" charset="0"/>
              </a:rPr>
              <a:t>Lớp</a:t>
            </a:r>
            <a:r>
              <a:rPr lang="en-US" sz="4800" b="1" i="1" dirty="0">
                <a:solidFill>
                  <a:schemeClr val="hlink"/>
                </a:solidFill>
                <a:latin typeface="Times New Roman" pitchFamily="18" charset="0"/>
                <a:cs typeface="Times New Roman" pitchFamily="18" charset="0"/>
              </a:rPr>
              <a:t> :</a:t>
            </a:r>
            <a:r>
              <a:rPr lang="en-US" sz="4800" b="1" i="1" dirty="0" smtClean="0">
                <a:solidFill>
                  <a:schemeClr val="hlink"/>
                </a:solidFill>
                <a:latin typeface="Times New Roman" pitchFamily="18" charset="0"/>
                <a:cs typeface="Times New Roman" pitchFamily="18" charset="0"/>
              </a:rPr>
              <a:t>7D</a:t>
            </a:r>
            <a:endParaRPr lang="en-US" sz="4800" b="1" i="1" dirty="0">
              <a:solidFill>
                <a:schemeClr val="hlink"/>
              </a:solidFill>
              <a:latin typeface="Times New Roman" pitchFamily="18" charset="0"/>
              <a:cs typeface="Times New Roman" pitchFamily="18" charset="0"/>
            </a:endParaRPr>
          </a:p>
        </p:txBody>
      </p:sp>
      <p:pic>
        <p:nvPicPr>
          <p:cNvPr id="10248" name="Picture 9" descr="POINSET2"/>
          <p:cNvPicPr>
            <a:picLocks noChangeAspect="1" noChangeArrowheads="1"/>
          </p:cNvPicPr>
          <p:nvPr/>
        </p:nvPicPr>
        <p:blipFill>
          <a:blip r:embed="rId4" cstate="print"/>
          <a:srcRect/>
          <a:stretch>
            <a:fillRect/>
          </a:stretch>
        </p:blipFill>
        <p:spPr bwMode="auto">
          <a:xfrm rot="-5400000">
            <a:off x="723900" y="3924300"/>
            <a:ext cx="3733800" cy="2133600"/>
          </a:xfrm>
          <a:prstGeom prst="rect">
            <a:avLst/>
          </a:prstGeom>
          <a:noFill/>
          <a:ln w="9525">
            <a:noFill/>
            <a:miter lim="800000"/>
            <a:headEnd/>
            <a:tailEnd/>
          </a:ln>
        </p:spPr>
      </p:pic>
      <p:pic>
        <p:nvPicPr>
          <p:cNvPr id="10249" name="Picture 10" descr="POINSET2"/>
          <p:cNvPicPr>
            <a:picLocks noChangeAspect="1" noChangeArrowheads="1"/>
          </p:cNvPicPr>
          <p:nvPr/>
        </p:nvPicPr>
        <p:blipFill>
          <a:blip r:embed="rId4" cstate="print"/>
          <a:srcRect/>
          <a:stretch>
            <a:fillRect/>
          </a:stretch>
        </p:blipFill>
        <p:spPr bwMode="auto">
          <a:xfrm rot="10800000">
            <a:off x="8534400" y="3124200"/>
            <a:ext cx="2133600" cy="3733800"/>
          </a:xfrm>
          <a:prstGeom prst="rect">
            <a:avLst/>
          </a:prstGeom>
          <a:noFill/>
          <a:ln w="9525">
            <a:noFill/>
            <a:miter lim="800000"/>
            <a:headEnd/>
            <a:tailEnd/>
          </a:ln>
        </p:spPr>
      </p:pic>
      <p:pic>
        <p:nvPicPr>
          <p:cNvPr id="10250" name="Picture 11" descr="Buombay"/>
          <p:cNvPicPr>
            <a:picLocks noChangeAspect="1" noChangeArrowheads="1" noCrop="1"/>
          </p:cNvPicPr>
          <p:nvPr/>
        </p:nvPicPr>
        <p:blipFill>
          <a:blip r:embed="rId5" cstate="print"/>
          <a:srcRect/>
          <a:stretch>
            <a:fillRect/>
          </a:stretch>
        </p:blipFill>
        <p:spPr bwMode="auto">
          <a:xfrm>
            <a:off x="3048000" y="6324600"/>
            <a:ext cx="6096000" cy="533400"/>
          </a:xfrm>
          <a:prstGeom prst="rect">
            <a:avLst/>
          </a:prstGeom>
          <a:noFill/>
          <a:ln w="9525">
            <a:noFill/>
            <a:miter lim="800000"/>
            <a:headEnd/>
            <a:tailEnd/>
          </a:ln>
        </p:spPr>
      </p:pic>
      <p:sp>
        <p:nvSpPr>
          <p:cNvPr id="10251" name="Text Box 12"/>
          <p:cNvSpPr txBox="1">
            <a:spLocks noChangeArrowheads="1"/>
          </p:cNvSpPr>
          <p:nvPr/>
        </p:nvSpPr>
        <p:spPr bwMode="auto">
          <a:xfrm>
            <a:off x="2819400" y="457201"/>
            <a:ext cx="6248400" cy="307777"/>
          </a:xfrm>
          <a:prstGeom prst="rect">
            <a:avLst/>
          </a:prstGeom>
          <a:noFill/>
          <a:ln w="9525">
            <a:noFill/>
            <a:miter lim="800000"/>
            <a:headEnd/>
            <a:tailEnd/>
          </a:ln>
        </p:spPr>
        <p:txBody>
          <a:bodyPr>
            <a:spAutoFit/>
          </a:bodyPr>
          <a:lstStyle/>
          <a:p>
            <a:pPr>
              <a:spcBef>
                <a:spcPct val="50000"/>
              </a:spcBef>
            </a:pPr>
            <a:endParaRPr lang="vi-VN">
              <a:latin typeface="Calibri" pitchFamily="34" charset="0"/>
            </a:endParaRPr>
          </a:p>
        </p:txBody>
      </p:sp>
      <p:sp>
        <p:nvSpPr>
          <p:cNvPr id="10252" name="WordArt 14"/>
          <p:cNvSpPr>
            <a:spLocks noChangeArrowheads="1" noChangeShapeType="1" noTextEdit="1"/>
          </p:cNvSpPr>
          <p:nvPr/>
        </p:nvSpPr>
        <p:spPr bwMode="auto">
          <a:xfrm>
            <a:off x="2667000" y="304800"/>
            <a:ext cx="7162800" cy="3886200"/>
          </a:xfrm>
          <a:prstGeom prst="rect">
            <a:avLst/>
          </a:prstGeom>
        </p:spPr>
        <p:txBody>
          <a:bodyPr spcFirstLastPara="1" wrap="none" fromWordArt="1">
            <a:prstTxWarp prst="textArchUp">
              <a:avLst>
                <a:gd name="adj" fmla="val 10800004"/>
              </a:avLst>
            </a:prstTxWarp>
          </a:bodyPr>
          <a:lstStyle/>
          <a:p>
            <a:pPr algn="ctr"/>
            <a:r>
              <a:rPr lang="vi-VN" sz="3600" b="1" i="1" kern="10">
                <a:ln w="9525">
                  <a:solidFill>
                    <a:srgbClr val="FFFF00"/>
                  </a:solidFill>
                  <a:round/>
                  <a:headEnd/>
                  <a:tailEnd/>
                </a:ln>
              </a:rPr>
              <a:t>Chào mừng quý thầy cô giáo</a:t>
            </a:r>
          </a:p>
        </p:txBody>
      </p:sp>
      <p:sp>
        <p:nvSpPr>
          <p:cNvPr id="10253" name="WordArt 15"/>
          <p:cNvSpPr>
            <a:spLocks noChangeArrowheads="1" noChangeShapeType="1" noTextEdit="1"/>
          </p:cNvSpPr>
          <p:nvPr/>
        </p:nvSpPr>
        <p:spPr bwMode="auto">
          <a:xfrm>
            <a:off x="4114800" y="990600"/>
            <a:ext cx="4038600" cy="1828800"/>
          </a:xfrm>
          <a:prstGeom prst="rect">
            <a:avLst/>
          </a:prstGeom>
        </p:spPr>
        <p:txBody>
          <a:bodyPr spcFirstLastPara="1" wrap="none" fromWordArt="1">
            <a:prstTxWarp prst="textArchUp">
              <a:avLst>
                <a:gd name="adj" fmla="val 10800004"/>
              </a:avLst>
            </a:prstTxWarp>
          </a:bodyPr>
          <a:lstStyle/>
          <a:p>
            <a:pPr algn="ctr"/>
            <a:r>
              <a:rPr lang="vi-VN" sz="3600" b="1" i="1" kern="10">
                <a:ln w="9525">
                  <a:solidFill>
                    <a:srgbClr val="FFFF00"/>
                  </a:solidFill>
                  <a:round/>
                  <a:headEnd/>
                  <a:tailEnd/>
                </a:ln>
              </a:rPr>
              <a:t>về dự giờ tiết học</a:t>
            </a:r>
          </a:p>
        </p:txBody>
      </p:sp>
      <p:pic>
        <p:nvPicPr>
          <p:cNvPr id="10255" name="Picture 16" descr="POINSET2"/>
          <p:cNvPicPr>
            <a:picLocks noGrp="1" noChangeAspect="1" noChangeArrowheads="1"/>
          </p:cNvPicPr>
          <p:nvPr>
            <p:ph sz="half" idx="4294967295"/>
          </p:nvPr>
        </p:nvPicPr>
        <p:blipFill>
          <a:blip r:embed="rId4" cstate="print"/>
          <a:srcRect/>
          <a:stretch>
            <a:fillRect/>
          </a:stretch>
        </p:blipFill>
        <p:spPr>
          <a:xfrm>
            <a:off x="1524000" y="0"/>
            <a:ext cx="2362200" cy="3036888"/>
          </a:xfrm>
        </p:spPr>
      </p:pic>
      <p:pic>
        <p:nvPicPr>
          <p:cNvPr id="10256" name="Picture 21" descr="Bellcoll"/>
          <p:cNvPicPr>
            <a:picLocks noGrp="1" noChangeAspect="1" noChangeArrowheads="1" noCrop="1"/>
          </p:cNvPicPr>
          <p:nvPr>
            <p:ph sz="quarter" idx="4294967295"/>
          </p:nvPr>
        </p:nvPicPr>
        <p:blipFill>
          <a:blip r:embed="rId6" cstate="print"/>
          <a:srcRect/>
          <a:stretch>
            <a:fillRect/>
          </a:stretch>
        </p:blipFill>
        <p:spPr>
          <a:xfrm>
            <a:off x="9144000" y="-228600"/>
            <a:ext cx="1524000" cy="1905000"/>
          </a:xfrm>
        </p:spPr>
      </p:pic>
      <p:sp>
        <p:nvSpPr>
          <p:cNvPr id="10257" name="Text Box 26"/>
          <p:cNvSpPr txBox="1">
            <a:spLocks noChangeArrowheads="1"/>
          </p:cNvSpPr>
          <p:nvPr/>
        </p:nvSpPr>
        <p:spPr bwMode="auto">
          <a:xfrm>
            <a:off x="6629400" y="6096001"/>
            <a:ext cx="228600" cy="307777"/>
          </a:xfrm>
          <a:prstGeom prst="rect">
            <a:avLst/>
          </a:prstGeom>
          <a:noFill/>
          <a:ln w="9525">
            <a:noFill/>
            <a:miter lim="800000"/>
            <a:headEnd/>
            <a:tailEnd/>
          </a:ln>
        </p:spPr>
        <p:txBody>
          <a:bodyPr>
            <a:spAutoFit/>
          </a:bodyPr>
          <a:lstStyle/>
          <a:p>
            <a:pPr>
              <a:spcBef>
                <a:spcPct val="50000"/>
              </a:spcBef>
            </a:pPr>
            <a:endParaRPr lang="vi-VN">
              <a:latin typeface="Calibri" pitchFamily="34" charset="0"/>
            </a:endParaRPr>
          </a:p>
        </p:txBody>
      </p:sp>
      <p:sp>
        <p:nvSpPr>
          <p:cNvPr id="10258" name="AutoShape 27"/>
          <p:cNvSpPr>
            <a:spLocks noChangeArrowheads="1"/>
          </p:cNvSpPr>
          <p:nvPr/>
        </p:nvSpPr>
        <p:spPr bwMode="auto">
          <a:xfrm>
            <a:off x="6477000" y="6096000"/>
            <a:ext cx="46038" cy="46038"/>
          </a:xfrm>
          <a:prstGeom prst="flowChartConnector">
            <a:avLst/>
          </a:prstGeom>
          <a:solidFill>
            <a:srgbClr val="FF0000"/>
          </a:solidFill>
          <a:ln w="9525">
            <a:solidFill>
              <a:srgbClr val="FFFF00"/>
            </a:solidFill>
            <a:round/>
            <a:headEnd/>
            <a:tailEnd/>
          </a:ln>
        </p:spPr>
        <p:txBody>
          <a:bodyPr wrap="none" anchor="ctr"/>
          <a:lstStyle/>
          <a:p>
            <a:pPr algn="ctr"/>
            <a:endParaRPr lang="vi-VN" sz="4400">
              <a:solidFill>
                <a:srgbClr val="FF0000"/>
              </a:solidFill>
              <a:latin typeface="Calibri" pitchFamily="34" charset="0"/>
            </a:endParaRPr>
          </a:p>
        </p:txBody>
      </p:sp>
    </p:spTree>
    <p:extLst>
      <p:ext uri="{BB962C8B-B14F-4D97-AF65-F5344CB8AC3E}">
        <p14:creationId xmlns:p14="http://schemas.microsoft.com/office/powerpoint/2010/main" val="1950023839"/>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2000" fill="hold"/>
                                        <p:tgtEl>
                                          <p:spTgt spid="3076"/>
                                        </p:tgtEl>
                                        <p:attrNameLst>
                                          <p:attrName>ppt_w</p:attrName>
                                        </p:attrNameLst>
                                      </p:cBhvr>
                                      <p:tavLst>
                                        <p:tav tm="0">
                                          <p:val>
                                            <p:strVal val="#ppt_w*0.70"/>
                                          </p:val>
                                        </p:tav>
                                        <p:tav tm="100000">
                                          <p:val>
                                            <p:strVal val="#ppt_w"/>
                                          </p:val>
                                        </p:tav>
                                      </p:tavLst>
                                    </p:anim>
                                    <p:anim calcmode="lin" valueType="num">
                                      <p:cBhvr>
                                        <p:cTn id="8" dur="2000" fill="hold"/>
                                        <p:tgtEl>
                                          <p:spTgt spid="3076"/>
                                        </p:tgtEl>
                                        <p:attrNameLst>
                                          <p:attrName>ppt_h</p:attrName>
                                        </p:attrNameLst>
                                      </p:cBhvr>
                                      <p:tavLst>
                                        <p:tav tm="0">
                                          <p:val>
                                            <p:strVal val="#ppt_h"/>
                                          </p:val>
                                        </p:tav>
                                        <p:tav tm="100000">
                                          <p:val>
                                            <p:strVal val="#ppt_h"/>
                                          </p:val>
                                        </p:tav>
                                      </p:tavLst>
                                    </p:anim>
                                    <p:animEffect transition="in" filter="fade">
                                      <p:cBhvr>
                                        <p:cTn id="9" dur="2000"/>
                                        <p:tgtEl>
                                          <p:spTgt spid="307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500" fill="hold"/>
                                        <p:tgtEl>
                                          <p:spTgt spid="3077"/>
                                        </p:tgtEl>
                                        <p:attrNameLst>
                                          <p:attrName>ppt_w</p:attrName>
                                        </p:attrNameLst>
                                      </p:cBhvr>
                                      <p:tavLst>
                                        <p:tav tm="0">
                                          <p:val>
                                            <p:fltVal val="0"/>
                                          </p:val>
                                        </p:tav>
                                        <p:tav tm="100000">
                                          <p:val>
                                            <p:strVal val="#ppt_w"/>
                                          </p:val>
                                        </p:tav>
                                      </p:tavLst>
                                    </p:anim>
                                    <p:anim calcmode="lin" valueType="num">
                                      <p:cBhvr>
                                        <p:cTn id="13" dur="500" fill="hold"/>
                                        <p:tgtEl>
                                          <p:spTgt spid="3077"/>
                                        </p:tgtEl>
                                        <p:attrNameLst>
                                          <p:attrName>ppt_h</p:attrName>
                                        </p:attrNameLst>
                                      </p:cBhvr>
                                      <p:tavLst>
                                        <p:tav tm="0">
                                          <p:val>
                                            <p:fltVal val="0"/>
                                          </p:val>
                                        </p:tav>
                                        <p:tav tm="100000">
                                          <p:val>
                                            <p:strVal val="#ppt_h"/>
                                          </p:val>
                                        </p:tav>
                                      </p:tavLst>
                                    </p:anim>
                                    <p:animEffect transition="in" filter="fade">
                                      <p:cBhvr>
                                        <p:cTn id="14" dur="500"/>
                                        <p:tgtEl>
                                          <p:spTgt spid="3077"/>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20" presetClass="entr" presetSubtype="0" fill="hold" grpId="0" nodeType="with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wedge">
                                      <p:cBhvr>
                                        <p:cTn id="17"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90" y="156936"/>
            <a:ext cx="5084082"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10" y="3893458"/>
            <a:ext cx="498044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07148" y="3014436"/>
            <a:ext cx="3147015" cy="923330"/>
          </a:xfrm>
          <a:prstGeom prst="rect">
            <a:avLst/>
          </a:prstGeom>
          <a:noFill/>
        </p:spPr>
        <p:txBody>
          <a:bodyPr wrap="none" lIns="91440" tIns="45720" rIns="91440" bIns="45720">
            <a:spAutoFit/>
          </a:bodyPr>
          <a:lstStyle/>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Miền</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Tây</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630" y="888318"/>
            <a:ext cx="6313714"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013439" y="5745078"/>
            <a:ext cx="3724096" cy="923330"/>
          </a:xfrm>
          <a:prstGeom prst="rect">
            <a:avLst/>
          </a:prstGeom>
          <a:noFill/>
        </p:spPr>
        <p:txBody>
          <a:bodyPr wrap="none" lIns="91440" tIns="45720" rIns="91440" bIns="45720">
            <a:spAutoFit/>
          </a:bodyPr>
          <a:lstStyle/>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Miền</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Đông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836714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pic>
        <p:nvPicPr>
          <p:cNvPr id="51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5819704" y="859937"/>
            <a:ext cx="6299200" cy="599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5921829" y="348336"/>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sp>
        <p:nvSpPr>
          <p:cNvPr id="11" name="Left Arrow 10"/>
          <p:cNvSpPr/>
          <p:nvPr/>
        </p:nvSpPr>
        <p:spPr>
          <a:xfrm rot="19621614">
            <a:off x="7281652" y="4034027"/>
            <a:ext cx="1054065" cy="5370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5662" y="1955149"/>
            <a:ext cx="5631543" cy="4031873"/>
          </a:xfrm>
          <a:prstGeom prst="rect">
            <a:avLst/>
          </a:prstGeom>
          <a:solidFill>
            <a:schemeClr val="accent4">
              <a:lumMod val="60000"/>
              <a:lumOff val="4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nl-NL" sz="3200" dirty="0">
                <a:solidFill>
                  <a:schemeClr val="tx1"/>
                </a:solidFill>
                <a:latin typeface="Times New Roman" panose="02020603050405020304" pitchFamily="18" charset="0"/>
                <a:cs typeface="Times New Roman" panose="02020603050405020304" pitchFamily="18" charset="0"/>
              </a:rPr>
              <a:t>Phân bố dân cư đang có </a:t>
            </a:r>
            <a:r>
              <a:rPr lang="nl-NL" sz="3200" dirty="0">
                <a:solidFill>
                  <a:srgbClr val="C00000"/>
                </a:solidFill>
                <a:latin typeface="Times New Roman" panose="02020603050405020304" pitchFamily="18" charset="0"/>
                <a:cs typeface="Times New Roman" panose="02020603050405020304" pitchFamily="18" charset="0"/>
              </a:rPr>
              <a:t>sự thay đổi </a:t>
            </a:r>
            <a:r>
              <a:rPr lang="nl-NL" sz="3200" dirty="0">
                <a:solidFill>
                  <a:schemeClr val="tx1"/>
                </a:solidFill>
                <a:latin typeface="Times New Roman" panose="02020603050405020304" pitchFamily="18" charset="0"/>
                <a:cs typeface="Times New Roman" panose="02020603050405020304" pitchFamily="18" charset="0"/>
              </a:rPr>
              <a:t>cùng với sự chuyển biến trong nền kinh tế của Bắc Mỹ</a:t>
            </a:r>
            <a:r>
              <a:rPr lang="nl-NL" sz="3200" dirty="0" smtClean="0">
                <a:solidFill>
                  <a:schemeClr val="tx1"/>
                </a:solidFill>
                <a:latin typeface="Times New Roman" panose="02020603050405020304" pitchFamily="18" charset="0"/>
                <a:cs typeface="Times New Roman" panose="02020603050405020304" pitchFamily="18" charset="0"/>
              </a:rPr>
              <a:t>.</a:t>
            </a:r>
            <a:endParaRPr lang="vi-VN" sz="3200" dirty="0" smtClean="0">
              <a:solidFill>
                <a:schemeClr val="tx1"/>
              </a:solidFill>
              <a:latin typeface="Times New Roman" panose="02020603050405020304" pitchFamily="18" charset="0"/>
              <a:cs typeface="Times New Roman" panose="02020603050405020304" pitchFamily="18" charset="0"/>
            </a:endParaRPr>
          </a:p>
          <a:p>
            <a:r>
              <a:rPr lang="vi-VN" sz="3200" dirty="0" smtClean="0">
                <a:solidFill>
                  <a:schemeClr val="tx1"/>
                </a:solidFill>
                <a:latin typeface="Times New Roman" panose="02020603050405020304" pitchFamily="18" charset="0"/>
                <a:cs typeface="Times New Roman" panose="02020603050405020304" pitchFamily="18" charset="0"/>
              </a:rPr>
              <a:t>+ Hoa Kì: phía nam Hồ Lớn, ĐB, ven ĐTD =&gt; phía Nam và ven Thái Bình Dương</a:t>
            </a:r>
          </a:p>
          <a:p>
            <a:r>
              <a:rPr lang="vi-VN" sz="3200" dirty="0" smtClean="0">
                <a:solidFill>
                  <a:schemeClr val="tx1"/>
                </a:solidFill>
                <a:latin typeface="Times New Roman" panose="02020603050405020304" pitchFamily="18" charset="0"/>
                <a:cs typeface="Times New Roman" panose="02020603050405020304" pitchFamily="18" charset="0"/>
              </a:rPr>
              <a:t>+ Di dân từ Mehico và các nước khác đến Hoa Kì</a:t>
            </a:r>
            <a:endParaRPr lang="en-GB" sz="3200" dirty="0">
              <a:solidFill>
                <a:schemeClr val="tx1"/>
              </a:solidFill>
              <a:latin typeface="Times New Roman" panose="02020603050405020304" pitchFamily="18" charset="0"/>
              <a:cs typeface="Times New Roman" panose="02020603050405020304" pitchFamily="18" charset="0"/>
            </a:endParaRPr>
          </a:p>
        </p:txBody>
      </p:sp>
      <p:sp>
        <p:nvSpPr>
          <p:cNvPr id="15" name="Up Arrow 14"/>
          <p:cNvSpPr/>
          <p:nvPr/>
        </p:nvSpPr>
        <p:spPr>
          <a:xfrm>
            <a:off x="7431314" y="4950327"/>
            <a:ext cx="377371" cy="5796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50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3;p2"/>
          <p:cNvGrpSpPr/>
          <p:nvPr/>
        </p:nvGrpSpPr>
        <p:grpSpPr>
          <a:xfrm>
            <a:off x="5212303" y="43542"/>
            <a:ext cx="6979697" cy="1422401"/>
            <a:chOff x="-274714" y="2191774"/>
            <a:chExt cx="6979697" cy="1879179"/>
          </a:xfrm>
        </p:grpSpPr>
        <p:grpSp>
          <p:nvGrpSpPr>
            <p:cNvPr id="3" name="Google Shape;104;p2"/>
            <p:cNvGrpSpPr/>
            <p:nvPr/>
          </p:nvGrpSpPr>
          <p:grpSpPr>
            <a:xfrm flipH="1">
              <a:off x="-274714" y="2191774"/>
              <a:ext cx="6979697" cy="1879179"/>
              <a:chOff x="5489437" y="1671145"/>
              <a:chExt cx="6979697" cy="1460794"/>
            </a:xfrm>
          </p:grpSpPr>
          <p:pic>
            <p:nvPicPr>
              <p:cNvPr id="5" name="Google Shape;105;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6"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 name="Google Shape;107;p2"/>
            <p:cNvPicPr preferRelativeResize="0"/>
            <p:nvPr/>
          </p:nvPicPr>
          <p:blipFill rotWithShape="1">
            <a:blip r:embed="rId3">
              <a:alphaModFix/>
            </a:blip>
            <a:srcRect/>
            <a:stretch/>
          </p:blipFill>
          <p:spPr>
            <a:xfrm>
              <a:off x="5740045" y="2489463"/>
              <a:ext cx="694790" cy="678449"/>
            </a:xfrm>
            <a:prstGeom prst="rect">
              <a:avLst/>
            </a:prstGeom>
            <a:solidFill>
              <a:srgbClr val="C55A11"/>
            </a:solidFill>
            <a:ln>
              <a:noFill/>
            </a:ln>
          </p:spPr>
        </p:pic>
      </p:grpSp>
      <p:sp>
        <p:nvSpPr>
          <p:cNvPr id="8" name="TextBox 7"/>
          <p:cNvSpPr txBox="1"/>
          <p:nvPr/>
        </p:nvSpPr>
        <p:spPr>
          <a:xfrm>
            <a:off x="6985644" y="101599"/>
            <a:ext cx="4571581" cy="707886"/>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Đặc điểm đô thị</a:t>
            </a:r>
            <a:endParaRPr lang="en-GB" sz="4000" b="1" dirty="0">
              <a:solidFill>
                <a:schemeClr val="bg1"/>
              </a:solidFill>
              <a:latin typeface="Calibri" pitchFamily="34" charset="0"/>
              <a:cs typeface="Calibri"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555" y="1465944"/>
            <a:ext cx="3544336" cy="24804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6353" y="1494971"/>
            <a:ext cx="2949172" cy="24513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0472" y="3946358"/>
            <a:ext cx="4508463" cy="29116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6107" y="2714172"/>
            <a:ext cx="1124427" cy="59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4560" y="4076185"/>
            <a:ext cx="750168" cy="66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3975" y="1662946"/>
            <a:ext cx="848406" cy="4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70380" y="43542"/>
            <a:ext cx="5507356" cy="681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50896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tripsavvy.com/thmb/3rLifijEpKWxdd5CfwYJBsWWM9w=/3000x1976/filters:fill(auto,1)/GettyImages-9616379901-5bedea3f46e0fb005194cd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224"/>
            <a:ext cx="12192001" cy="684977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https://2018.nyc.wordcamp.org/files/2018/02/new-york-159017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6" descr="https://2018.nyc.wordcamp.org/files/2018/02/new-york-159017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56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olours095b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86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8016" y="91440"/>
            <a:ext cx="12063984" cy="5909310"/>
          </a:xfrm>
          <a:prstGeom prst="rect">
            <a:avLst/>
          </a:prstGeom>
          <a:noFill/>
        </p:spPr>
        <p:txBody>
          <a:bodyPr wrap="square" rtlCol="0">
            <a:spAutoFit/>
          </a:bodyPr>
          <a:lstStyle/>
          <a:p>
            <a:r>
              <a:rPr lang="en-US" sz="2800" i="1" dirty="0">
                <a:solidFill>
                  <a:srgbClr val="00B0F0"/>
                </a:solidFill>
                <a:latin typeface="Times New Roman" panose="02020603050405020304" pitchFamily="18" charset="0"/>
                <a:cs typeface="Times New Roman" panose="02020603050405020304" pitchFamily="18" charset="0"/>
              </a:rPr>
              <a:t>New </a:t>
            </a:r>
            <a:r>
              <a:rPr lang="en-US" sz="2800" i="1" dirty="0" smtClean="0">
                <a:solidFill>
                  <a:srgbClr val="00B0F0"/>
                </a:solidFill>
                <a:latin typeface="Times New Roman" panose="02020603050405020304" pitchFamily="18" charset="0"/>
                <a:cs typeface="Times New Roman" panose="02020603050405020304" pitchFamily="18" charset="0"/>
              </a:rPr>
              <a:t>York</a:t>
            </a:r>
            <a:r>
              <a:rPr lang="en-US" sz="2800" i="1" dirty="0" smtClean="0">
                <a:solidFill>
                  <a:schemeClr val="tx1"/>
                </a:solidFill>
                <a:latin typeface="Times New Roman" panose="02020603050405020304" pitchFamily="18" charset="0"/>
                <a:cs typeface="Times New Roman" panose="02020603050405020304" pitchFamily="18" charset="0"/>
              </a:rPr>
              <a: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a:t>
            </a:r>
          </a:p>
          <a:p>
            <a:r>
              <a:rPr lang="en-US" sz="2800" i="1" dirty="0">
                <a:solidFill>
                  <a:schemeClr val="tx1"/>
                </a:solidFill>
                <a:latin typeface="Times New Roman" panose="02020603050405020304" pitchFamily="18" charset="0"/>
                <a:cs typeface="Times New Roman" panose="02020603050405020304" pitchFamily="18" charset="0"/>
              </a:rPr>
              <a:t>New York</a:t>
            </a:r>
            <a:r>
              <a:rPr lang="vi-VN" sz="2800" dirty="0">
                <a:solidFill>
                  <a:schemeClr val="tx1"/>
                </a:solidFill>
                <a:latin typeface="Times New Roman" panose="02020603050405020304" pitchFamily="18" charset="0"/>
                <a:cs typeface="Times New Roman" panose="02020603050405020304" pitchFamily="18" charset="0"/>
              </a:rPr>
              <a:t> Thành </a:t>
            </a:r>
            <a:r>
              <a:rPr lang="vi-VN" sz="2800" dirty="0" smtClean="0">
                <a:solidFill>
                  <a:schemeClr val="tx1"/>
                </a:solidFill>
                <a:latin typeface="Times New Roman" panose="02020603050405020304" pitchFamily="18" charset="0"/>
                <a:cs typeface="Times New Roman" panose="02020603050405020304" pitchFamily="18" charset="0"/>
              </a:rPr>
              <a:t>ph</a:t>
            </a:r>
            <a:r>
              <a:rPr lang="en-US" sz="2800" dirty="0" smtClean="0">
                <a:solidFill>
                  <a:schemeClr val="tx1"/>
                </a:solidFill>
                <a:latin typeface="Times New Roman" panose="02020603050405020304" pitchFamily="18" charset="0"/>
                <a:cs typeface="Times New Roman" panose="02020603050405020304" pitchFamily="18" charset="0"/>
              </a:rPr>
              <a:t>ố</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được gọi là "Thành phố không bao giờ ngủ"</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vi-VN" sz="2800" dirty="0">
                <a:solidFill>
                  <a:schemeClr val="tx1"/>
                </a:solidFill>
                <a:latin typeface="Times New Roman" panose="02020603050405020304" pitchFamily="18" charset="0"/>
                <a:cs typeface="Times New Roman" panose="02020603050405020304" pitchFamily="18" charset="0"/>
              </a:rPr>
              <a:t> 3,79 triệu</a:t>
            </a:r>
            <a:r>
              <a:rPr lang="en-US" sz="2800" dirty="0">
                <a:solidFill>
                  <a:schemeClr val="tx1"/>
                </a:solidFill>
                <a:latin typeface="Times New Roman" panose="02020603050405020304" pitchFamily="18" charset="0"/>
                <a:cs typeface="Times New Roman" panose="02020603050405020304" pitchFamily="18" charset="0"/>
              </a:rPr>
              <a:t> km</a:t>
            </a:r>
            <a:r>
              <a:rPr lang="vi-VN" sz="2800" dirty="0">
                <a:solidFill>
                  <a:schemeClr val="tx1"/>
                </a:solidFill>
                <a:latin typeface="Times New Roman" panose="02020603050405020304" pitchFamily="18" charset="0"/>
                <a:cs typeface="Times New Roman" panose="02020603050405020304" pitchFamily="18" charset="0"/>
              </a:rPr>
              <a:t> </a:t>
            </a:r>
            <a:r>
              <a:rPr lang="vi-VN" sz="2800" baseline="30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vi-VN" sz="2800" dirty="0">
                <a:solidFill>
                  <a:schemeClr val="tx1"/>
                </a:solidFill>
                <a:latin typeface="Times New Roman" panose="02020603050405020304" pitchFamily="18" charset="0"/>
                <a:cs typeface="Times New Roman" panose="02020603050405020304" pitchFamily="18" charset="0"/>
              </a:rPr>
              <a:t> 327,1 triệu dân (2018), Hoa Kỳ là quốc gia lớn thứ </a:t>
            </a:r>
            <a:r>
              <a:rPr lang="en-US" sz="2800" dirty="0">
                <a:solidFill>
                  <a:schemeClr val="tx1"/>
                </a:solidFill>
                <a:latin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 về tổng diện tí</a:t>
            </a:r>
            <a:r>
              <a:rPr lang="en-US" sz="2800" dirty="0" err="1">
                <a:solidFill>
                  <a:schemeClr val="tx1"/>
                </a:solidFill>
                <a:latin typeface="Times New Roman" panose="02020603050405020304" pitchFamily="18" charset="0"/>
                <a:cs typeface="Times New Roman" panose="02020603050405020304" pitchFamily="18" charset="0"/>
              </a:rPr>
              <a:t>ch</a:t>
            </a:r>
            <a:r>
              <a:rPr lang="vi-VN" sz="2800" dirty="0">
                <a:solidFill>
                  <a:schemeClr val="tx1"/>
                </a:solidFill>
                <a:latin typeface="Times New Roman" panose="02020603050405020304" pitchFamily="18" charset="0"/>
                <a:cs typeface="Times New Roman" panose="02020603050405020304" pitchFamily="18" charset="0"/>
              </a:rPr>
              <a:t> và thứ 3 về dân số trên thế giới. </a:t>
            </a:r>
            <a:endParaRPr lang="en-US" sz="2800" baseline="30000" dirty="0">
              <a:solidFill>
                <a:schemeClr val="tx1"/>
              </a:solidFill>
              <a:latin typeface="Times New Roman" panose="02020603050405020304" pitchFamily="18" charset="0"/>
              <a:cs typeface="Times New Roman" panose="02020603050405020304" pitchFamily="18" charset="0"/>
            </a:endParaRPr>
          </a:p>
          <a:p>
            <a:r>
              <a:rPr lang="vi-VN" sz="2800" dirty="0">
                <a:solidFill>
                  <a:srgbClr val="00B0F0"/>
                </a:solidFill>
                <a:latin typeface="Times New Roman" panose="02020603050405020304" pitchFamily="18" charset="0"/>
                <a:cs typeface="Times New Roman" panose="02020603050405020304" pitchFamily="18" charset="0"/>
              </a:rPr>
              <a:t>Kinh </a:t>
            </a:r>
            <a:r>
              <a:rPr lang="vi-VN" sz="2800" dirty="0" smtClean="0">
                <a:solidFill>
                  <a:srgbClr val="00B0F0"/>
                </a:solidFill>
                <a:latin typeface="Times New Roman" panose="02020603050405020304" pitchFamily="18" charset="0"/>
                <a:cs typeface="Times New Roman" panose="02020603050405020304" pitchFamily="18" charset="0"/>
              </a:rPr>
              <a:t>t</a:t>
            </a:r>
            <a:r>
              <a:rPr lang="en-US" sz="2800" dirty="0" smtClean="0">
                <a:solidFill>
                  <a:srgbClr val="00B0F0"/>
                </a:solidFill>
                <a:latin typeface="Times New Roman" panose="02020603050405020304" pitchFamily="18" charset="0"/>
                <a:cs typeface="Times New Roman" panose="02020603050405020304" pitchFamily="18" charset="0"/>
              </a:rPr>
              <a:t>ế </a:t>
            </a:r>
            <a:r>
              <a:rPr lang="vi-VN" sz="2800" dirty="0" smtClean="0">
                <a:solidFill>
                  <a:srgbClr val="00B0F0"/>
                </a:solidFill>
                <a:latin typeface="Times New Roman" panose="02020603050405020304" pitchFamily="18" charset="0"/>
                <a:cs typeface="Times New Roman" panose="02020603050405020304" pitchFamily="18" charset="0"/>
              </a:rPr>
              <a:t>Hoa </a:t>
            </a:r>
            <a:r>
              <a:rPr lang="vi-VN" sz="2800" dirty="0">
                <a:solidFill>
                  <a:srgbClr val="00B0F0"/>
                </a:solidFill>
                <a:latin typeface="Times New Roman" panose="02020603050405020304" pitchFamily="18" charset="0"/>
                <a:cs typeface="Times New Roman" panose="02020603050405020304" pitchFamily="18" charset="0"/>
              </a:rPr>
              <a:t>Kỳ</a:t>
            </a:r>
            <a:r>
              <a:rPr lang="en-US" sz="2800" dirty="0">
                <a:solidFill>
                  <a:srgbClr val="00B0F0"/>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 một nền kinh tế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mức độ công nghiệp hóa</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và trình độ phát tr</a:t>
            </a:r>
            <a:r>
              <a:rPr lang="en-US" sz="2800" dirty="0" err="1">
                <a:solidFill>
                  <a:schemeClr val="tx1"/>
                </a:solidFill>
                <a:latin typeface="Times New Roman" panose="02020603050405020304" pitchFamily="18" charset="0"/>
                <a:cs typeface="Times New Roman" panose="02020603050405020304" pitchFamily="18" charset="0"/>
              </a:rPr>
              <a:t>iển</a:t>
            </a:r>
            <a:r>
              <a:rPr lang="vi-VN" sz="2800" dirty="0">
                <a:solidFill>
                  <a:schemeClr val="tx1"/>
                </a:solidFill>
                <a:latin typeface="Times New Roman" panose="02020603050405020304" pitchFamily="18" charset="0"/>
                <a:cs typeface="Times New Roman" panose="02020603050405020304" pitchFamily="18" charset="0"/>
              </a:rPr>
              <a:t> 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nhanh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thị</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tới</a:t>
            </a:r>
            <a:r>
              <a:rPr lang="en-US" sz="2800" dirty="0" smtClean="0">
                <a:solidFill>
                  <a:schemeClr val="tx1"/>
                </a:solidFill>
                <a:latin typeface="Times New Roman" panose="02020603050405020304" pitchFamily="18" charset="0"/>
                <a:cs typeface="Times New Roman" panose="02020603050405020304" pitchFamily="18" charset="0"/>
              </a:rPr>
              <a:t> 82,3%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tổng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năm</a:t>
            </a:r>
            <a:r>
              <a:rPr lang="en-US" sz="2800" dirty="0" smtClean="0">
                <a:solidFill>
                  <a:schemeClr val="tx1"/>
                </a:solidFill>
                <a:latin typeface="Times New Roman" panose="02020603050405020304" pitchFamily="18" charset="0"/>
                <a:cs typeface="Times New Roman" panose="02020603050405020304" pitchFamily="18" charset="0"/>
              </a:rPr>
              <a:t> 2019). </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smtClean="0">
                <a:solidFill>
                  <a:schemeClr val="tx1"/>
                </a:solidFill>
                <a:latin typeface="Times New Roman" panose="02020603050405020304" pitchFamily="18" charset="0"/>
                <a:cs typeface="Times New Roman" panose="02020603050405020304" pitchFamily="18" charset="0"/>
              </a:rPr>
              <a:t>Hoa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Kỳ</a:t>
            </a:r>
            <a:r>
              <a:rPr lang="en-US" sz="2800" dirty="0" smtClean="0">
                <a:solidFill>
                  <a:schemeClr val="tx1"/>
                </a:solidFill>
                <a:latin typeface="Times New Roman" panose="02020603050405020304" pitchFamily="18" charset="0"/>
                <a:cs typeface="Times New Roman" panose="02020603050405020304" pitchFamily="18" charset="0"/>
              </a:rPr>
              <a:t> </a:t>
            </a:r>
            <a:r>
              <a:rPr lang="vi-VN" sz="2800" dirty="0" smtClean="0">
                <a:solidFill>
                  <a:schemeClr val="tx1"/>
                </a:solidFill>
                <a:latin typeface="Times New Roman" panose="02020603050405020304" pitchFamily="18" charset="0"/>
                <a:cs typeface="Times New Roman" panose="02020603050405020304" pitchFamily="18" charset="0"/>
              </a:rPr>
              <a:t>có</a:t>
            </a:r>
            <a:r>
              <a:rPr lang="vi-VN" sz="2800" dirty="0">
                <a:solidFill>
                  <a:schemeClr val="tx1"/>
                </a:solidFill>
                <a:latin typeface="Times New Roman" panose="02020603050405020304" pitchFamily="18" charset="0"/>
                <a:cs typeface="Times New Roman" panose="02020603050405020304" pitchFamily="18" charset="0"/>
              </a:rPr>
              <a:t> GDP bình quân đầu người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đứng thứ </a:t>
            </a:r>
            <a:r>
              <a:rPr lang="vi-VN" sz="2800" dirty="0" smtClean="0">
                <a:solidFill>
                  <a:schemeClr val="tx1"/>
                </a:solidFill>
                <a:latin typeface="Times New Roman" panose="02020603050405020304" pitchFamily="18" charset="0"/>
                <a:cs typeface="Times New Roman" panose="02020603050405020304" pitchFamily="18" charset="0"/>
              </a:rPr>
              <a:t>7</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r>
              <a:rPr lang="vi-VN" sz="2800" dirty="0" smtClean="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năm 2016. Đồng đô la Mỹ (USD) là đồng tiền được sử dụng nhiều nhất trong các giao dịch quốc tế và là đồng tiền dự trữ phổ biến nhất thế </a:t>
            </a:r>
            <a:r>
              <a:rPr lang="vi-VN" sz="2800" dirty="0" smtClean="0">
                <a:solidFill>
                  <a:schemeClr val="tx1"/>
                </a:solidFill>
                <a:latin typeface="Times New Roman" panose="02020603050405020304" pitchFamily="18" charset="0"/>
                <a:cs typeface="Times New Roman" panose="02020603050405020304" pitchFamily="18" charset="0"/>
              </a:rPr>
              <a:t>giới</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rgbClr val="00B0F0"/>
                </a:solidFill>
                <a:latin typeface="Times New Roman" panose="02020603050405020304" pitchFamily="18" charset="0"/>
                <a:cs typeface="Times New Roman" panose="02020603050405020304" pitchFamily="18" charset="0"/>
              </a:rPr>
              <a:t>Hoa Kỳ </a:t>
            </a:r>
            <a:r>
              <a:rPr lang="vi-VN" sz="2800" dirty="0">
                <a:solidFill>
                  <a:schemeClr val="tx1"/>
                </a:solidFill>
                <a:latin typeface="Times New Roman" panose="02020603050405020304" pitchFamily="18" charset="0"/>
                <a:cs typeface="Times New Roman" panose="02020603050405020304" pitchFamily="18" charset="0"/>
              </a:rPr>
              <a:t>ngày nay là một quốc gia công nghiệp phát triển với kỹ nghệ tiên tiến, thành viên của hầu hết các tổ chức toàn cầu </a:t>
            </a:r>
            <a:r>
              <a:rPr lang="vi-VN" sz="2800" dirty="0" smtClean="0">
                <a:solidFill>
                  <a:schemeClr val="tx1"/>
                </a:solidFill>
                <a:latin typeface="Times New Roman" panose="02020603050405020304" pitchFamily="18" charset="0"/>
                <a:cs typeface="Times New Roman" panose="02020603050405020304" pitchFamily="18" charset="0"/>
              </a:rPr>
              <a:t>lớn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5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olours095b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86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luxurylaunches.com/wp-content/uploads/2019/04/mexico-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604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2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3"/>
            <a:ext cx="12192000" cy="6858000"/>
          </a:xfrm>
          <a:prstGeom prst="rect">
            <a:avLst/>
          </a:prstGeom>
        </p:spPr>
      </p:pic>
      <p:sp>
        <p:nvSpPr>
          <p:cNvPr id="5" name="TextBox 4"/>
          <p:cNvSpPr txBox="1"/>
          <p:nvPr/>
        </p:nvSpPr>
        <p:spPr>
          <a:xfrm>
            <a:off x="3178139" y="421240"/>
            <a:ext cx="5835721"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smtClean="0">
                <a:solidFill>
                  <a:srgbClr val="FF0000"/>
                </a:solidFill>
                <a:latin typeface="Times New Roman" panose="02020603050405020304" pitchFamily="18" charset="0"/>
                <a:cs typeface="Times New Roman" panose="02020603050405020304" pitchFamily="18" charset="0"/>
              </a:rPr>
              <a:t>MÊ-HI-CÔ XI TI</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7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olours095b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486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9352" y="64008"/>
            <a:ext cx="11728704" cy="6124754"/>
          </a:xfrm>
          <a:prstGeom prst="rect">
            <a:avLst/>
          </a:prstGeom>
        </p:spPr>
        <p:txBody>
          <a:bodyPr wrap="square">
            <a:spAutoFit/>
          </a:bodyPr>
          <a:lstStyle/>
          <a:p>
            <a:r>
              <a:rPr lang="vi-VN" sz="2800" dirty="0">
                <a:solidFill>
                  <a:srgbClr val="00B0F0"/>
                </a:solidFill>
                <a:latin typeface="Times New Roman" panose="02020603050405020304" pitchFamily="18" charset="0"/>
                <a:cs typeface="Times New Roman" panose="02020603050405020304" pitchFamily="18" charset="0"/>
              </a:rPr>
              <a:t>Thành phố </a:t>
            </a:r>
            <a:r>
              <a:rPr lang="vi-VN" sz="2800" dirty="0" smtClean="0">
                <a:solidFill>
                  <a:srgbClr val="00B0F0"/>
                </a:solidFill>
                <a:latin typeface="Times New Roman" panose="02020603050405020304" pitchFamily="18" charset="0"/>
                <a:cs typeface="Times New Roman" panose="02020603050405020304" pitchFamily="18" charset="0"/>
              </a:rPr>
              <a:t>M</a:t>
            </a:r>
            <a:r>
              <a:rPr lang="en-US" sz="2800" dirty="0" err="1" smtClean="0">
                <a:solidFill>
                  <a:srgbClr val="00B0F0"/>
                </a:solidFill>
                <a:latin typeface="Times New Roman" panose="02020603050405020304" pitchFamily="18" charset="0"/>
                <a:cs typeface="Times New Roman" panose="02020603050405020304" pitchFamily="18" charset="0"/>
              </a:rPr>
              <a:t>ehi</a:t>
            </a:r>
            <a:r>
              <a:rPr lang="vi-VN" sz="2800" dirty="0" smtClean="0">
                <a:solidFill>
                  <a:srgbClr val="00B0F0"/>
                </a:solidFill>
                <a:latin typeface="Times New Roman" panose="02020603050405020304" pitchFamily="18" charset="0"/>
                <a:cs typeface="Times New Roman" panose="02020603050405020304" pitchFamily="18" charset="0"/>
              </a:rPr>
              <a:t>co </a:t>
            </a:r>
            <a:r>
              <a:rPr lang="vi-VN" sz="2800" dirty="0">
                <a:latin typeface="Times New Roman" panose="02020603050405020304" pitchFamily="18" charset="0"/>
                <a:cs typeface="Times New Roman" panose="02020603050405020304" pitchFamily="18" charset="0"/>
              </a:rPr>
              <a:t>là một thành phố toàn cầu. Đây là một trong những trung tâm tài chính quan trọng nhất tại Bắc </a:t>
            </a:r>
            <a:r>
              <a:rPr lang="vi-VN" sz="2800" dirty="0"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a:t>
            </a:r>
            <a:endParaRPr lang="en-US" sz="2800" baseline="30000" dirty="0">
              <a:latin typeface="Times New Roman" panose="02020603050405020304" pitchFamily="18" charset="0"/>
              <a:cs typeface="Times New Roman" panose="02020603050405020304" pitchFamily="18" charset="0"/>
            </a:endParaRPr>
          </a:p>
          <a:p>
            <a:r>
              <a:rPr lang="vi-VN" sz="2800" dirty="0">
                <a:solidFill>
                  <a:srgbClr val="202122"/>
                </a:solidFill>
                <a:latin typeface="Times New Roman" panose="02020603050405020304" pitchFamily="18" charset="0"/>
                <a:cs typeface="Times New Roman" panose="02020603050405020304" pitchFamily="18" charset="0"/>
              </a:rPr>
              <a:t>M</a:t>
            </a:r>
            <a:r>
              <a:rPr lang="en-US" sz="2800" dirty="0">
                <a:solidFill>
                  <a:srgbClr val="202122"/>
                </a:solidFill>
                <a:latin typeface="Times New Roman" panose="02020603050405020304" pitchFamily="18" charset="0"/>
                <a:cs typeface="Times New Roman" panose="02020603050405020304" pitchFamily="18" charset="0"/>
              </a:rPr>
              <a:t>e</a:t>
            </a:r>
            <a:r>
              <a:rPr lang="vi-VN" sz="2800" dirty="0">
                <a:solidFill>
                  <a:srgbClr val="202122"/>
                </a:solidFill>
                <a:latin typeface="Times New Roman" panose="02020603050405020304" pitchFamily="18" charset="0"/>
                <a:cs typeface="Times New Roman" panose="02020603050405020304" pitchFamily="18" charset="0"/>
              </a:rPr>
              <a:t>xico là một quốc gia rộng lớn với </a:t>
            </a:r>
            <a:r>
              <a:rPr lang="vi-VN" sz="2800" dirty="0">
                <a:solidFill>
                  <a:srgbClr val="0B0080"/>
                </a:solidFill>
                <a:latin typeface="Times New Roman" panose="02020603050405020304" pitchFamily="18" charset="0"/>
                <a:cs typeface="Times New Roman" panose="02020603050405020304" pitchFamily="18" charset="0"/>
              </a:rPr>
              <a:t>diện tích</a:t>
            </a:r>
            <a:r>
              <a:rPr lang="en-US" sz="2800" dirty="0">
                <a:solidFill>
                  <a:srgbClr val="202122"/>
                </a:solidFill>
                <a:latin typeface="Times New Roman" panose="02020603050405020304" pitchFamily="18" charset="0"/>
                <a:cs typeface="Times New Roman" panose="02020603050405020304" pitchFamily="18" charset="0"/>
              </a:rPr>
              <a:t> </a:t>
            </a:r>
            <a:r>
              <a:rPr lang="vi-VN" sz="2800" dirty="0">
                <a:solidFill>
                  <a:srgbClr val="202122"/>
                </a:solidFill>
                <a:latin typeface="Times New Roman" panose="02020603050405020304" pitchFamily="18" charset="0"/>
                <a:cs typeface="Times New Roman" panose="02020603050405020304" pitchFamily="18" charset="0"/>
              </a:rPr>
              <a:t>gần 2 triệu km², đứng hàng thứ 14 trên thế giới và </a:t>
            </a:r>
            <a:r>
              <a:rPr lang="vi-VN" sz="2800" dirty="0">
                <a:solidFill>
                  <a:srgbClr val="0B0080"/>
                </a:solidFill>
                <a:latin typeface="Times New Roman" panose="02020603050405020304" pitchFamily="18" charset="0"/>
                <a:cs typeface="Times New Roman" panose="02020603050405020304" pitchFamily="18" charset="0"/>
              </a:rPr>
              <a:t>dân số</a:t>
            </a:r>
            <a:r>
              <a:rPr lang="en-US" sz="2800" dirty="0">
                <a:solidFill>
                  <a:srgbClr val="202122"/>
                </a:solidFill>
                <a:latin typeface="Times New Roman" panose="02020603050405020304" pitchFamily="18" charset="0"/>
                <a:cs typeface="Times New Roman" panose="02020603050405020304" pitchFamily="18" charset="0"/>
              </a:rPr>
              <a:t> </a:t>
            </a:r>
            <a:r>
              <a:rPr lang="vi-VN" sz="2800" dirty="0">
                <a:solidFill>
                  <a:srgbClr val="202122"/>
                </a:solidFill>
                <a:latin typeface="Times New Roman" panose="02020603050405020304" pitchFamily="18" charset="0"/>
                <a:cs typeface="Times New Roman" panose="02020603050405020304" pitchFamily="18" charset="0"/>
              </a:rPr>
              <a:t>khoảng 106 triệu </a:t>
            </a:r>
            <a:r>
              <a:rPr lang="vi-VN" sz="2800" dirty="0" smtClean="0">
                <a:solidFill>
                  <a:srgbClr val="202122"/>
                </a:solidFill>
                <a:latin typeface="Times New Roman" panose="02020603050405020304" pitchFamily="18" charset="0"/>
                <a:cs typeface="Times New Roman" panose="02020603050405020304" pitchFamily="18" charset="0"/>
              </a:rPr>
              <a:t>người</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trong</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đó</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dân</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số</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sống</a:t>
            </a:r>
            <a:r>
              <a:rPr lang="en-US" sz="2800" dirty="0" smtClean="0">
                <a:solidFill>
                  <a:srgbClr val="202122"/>
                </a:solidFill>
                <a:latin typeface="Times New Roman" panose="02020603050405020304" pitchFamily="18" charset="0"/>
                <a:cs typeface="Times New Roman" panose="02020603050405020304" pitchFamily="18" charset="0"/>
              </a:rPr>
              <a:t> ở </a:t>
            </a:r>
            <a:r>
              <a:rPr lang="en-US" sz="2800" dirty="0" err="1" smtClean="0">
                <a:solidFill>
                  <a:srgbClr val="202122"/>
                </a:solidFill>
                <a:latin typeface="Times New Roman" panose="02020603050405020304" pitchFamily="18" charset="0"/>
                <a:cs typeface="Times New Roman" panose="02020603050405020304" pitchFamily="18" charset="0"/>
              </a:rPr>
              <a:t>thành</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thị</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chiếm</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tới</a:t>
            </a:r>
            <a:r>
              <a:rPr lang="en-US" sz="2800" dirty="0" smtClean="0">
                <a:solidFill>
                  <a:srgbClr val="202122"/>
                </a:solidFill>
                <a:latin typeface="Times New Roman" panose="02020603050405020304" pitchFamily="18" charset="0"/>
                <a:cs typeface="Times New Roman" panose="02020603050405020304" pitchFamily="18" charset="0"/>
              </a:rPr>
              <a:t> 80,7% </a:t>
            </a:r>
            <a:r>
              <a:rPr lang="en-US" sz="2800" dirty="0" err="1" smtClean="0">
                <a:solidFill>
                  <a:srgbClr val="202122"/>
                </a:solidFill>
                <a:latin typeface="Times New Roman" panose="02020603050405020304" pitchFamily="18" charset="0"/>
                <a:cs typeface="Times New Roman" panose="02020603050405020304" pitchFamily="18" charset="0"/>
              </a:rPr>
              <a:t>trong</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tổng</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số</a:t>
            </a:r>
            <a:r>
              <a:rPr lang="en-US" sz="2800" dirty="0" smtClean="0">
                <a:solidFill>
                  <a:srgbClr val="202122"/>
                </a:solidFill>
                <a:latin typeface="Times New Roman" panose="02020603050405020304" pitchFamily="18" charset="0"/>
                <a:cs typeface="Times New Roman" panose="02020603050405020304" pitchFamily="18" charset="0"/>
              </a:rPr>
              <a:t> </a:t>
            </a:r>
            <a:r>
              <a:rPr lang="en-US" sz="2800" dirty="0" err="1" smtClean="0">
                <a:solidFill>
                  <a:srgbClr val="202122"/>
                </a:solidFill>
                <a:latin typeface="Times New Roman" panose="02020603050405020304" pitchFamily="18" charset="0"/>
                <a:cs typeface="Times New Roman" panose="02020603050405020304" pitchFamily="18" charset="0"/>
              </a:rPr>
              <a:t>dân</a:t>
            </a:r>
            <a:r>
              <a:rPr lang="en-US" sz="2800" dirty="0" smtClean="0">
                <a:solidFill>
                  <a:srgbClr val="202122"/>
                </a:solidFill>
                <a:latin typeface="Times New Roman" panose="02020603050405020304" pitchFamily="18" charset="0"/>
                <a:cs typeface="Times New Roman" panose="02020603050405020304" pitchFamily="18" charset="0"/>
              </a:rPr>
              <a:t>.</a:t>
            </a:r>
            <a:endParaRPr lang="en-US" sz="2800" baseline="30000" dirty="0" smtClean="0">
              <a:solidFill>
                <a:srgbClr val="0B0080"/>
              </a:solidFill>
              <a:latin typeface="Times New Roman" panose="02020603050405020304" pitchFamily="18" charset="0"/>
              <a:cs typeface="Times New Roman" panose="02020603050405020304" pitchFamily="18" charset="0"/>
            </a:endParaRPr>
          </a:p>
          <a:p>
            <a:r>
              <a:rPr lang="en-US" sz="2800" dirty="0" err="1" smtClean="0">
                <a:solidFill>
                  <a:srgbClr val="00B0F0"/>
                </a:solidFill>
                <a:latin typeface="Times New Roman" panose="02020603050405020304" pitchFamily="18" charset="0"/>
                <a:cs typeface="Times New Roman" panose="02020603050405020304" pitchFamily="18" charset="0"/>
              </a:rPr>
              <a:t>Thủ</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đô</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của</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solidFill>
                  <a:srgbClr val="00B0F0"/>
                </a:solidFill>
                <a:latin typeface="Times New Roman" panose="02020603050405020304" pitchFamily="18" charset="0"/>
                <a:cs typeface="Times New Roman" panose="02020603050405020304" pitchFamily="18" charset="0"/>
              </a:rPr>
              <a:t>Mehico</a:t>
            </a:r>
            <a:r>
              <a:rPr lang="en-US" sz="2800" dirty="0">
                <a:solidFill>
                  <a:srgbClr val="00B0F0"/>
                </a:solidFill>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trung tâm của một vùng đô thị lớn thứ ba thế giới về quy mô dân </a:t>
            </a:r>
            <a:r>
              <a:rPr lang="vi-VN" sz="2800" dirty="0" smtClean="0">
                <a:latin typeface="Times New Roman" panose="02020603050405020304" pitchFamily="18" charset="0"/>
                <a:cs typeface="Times New Roman" panose="02020603050405020304" pitchFamily="18" charset="0"/>
              </a:rPr>
              <a:t>số. </a:t>
            </a:r>
            <a:r>
              <a:rPr lang="vi-VN" sz="2800" dirty="0">
                <a:latin typeface="Times New Roman" panose="02020603050405020304" pitchFamily="18" charset="0"/>
                <a:cs typeface="Times New Roman" panose="02020603050405020304" pitchFamily="18" charset="0"/>
              </a:rPr>
              <a:t>Thành phố </a:t>
            </a:r>
            <a:r>
              <a:rPr lang="vi-VN" sz="2800" dirty="0" smtClean="0">
                <a:latin typeface="Times New Roman" panose="02020603050405020304" pitchFamily="18" charset="0"/>
                <a:cs typeface="Times New Roman" panose="02020603050405020304" pitchFamily="18" charset="0"/>
              </a:rPr>
              <a:t>M</a:t>
            </a:r>
            <a:r>
              <a:rPr lang="en-US" sz="2800" dirty="0" smtClean="0">
                <a:latin typeface="Times New Roman" panose="02020603050405020304" pitchFamily="18" charset="0"/>
                <a:cs typeface="Times New Roman" panose="02020603050405020304" pitchFamily="18" charset="0"/>
              </a:rPr>
              <a:t>e</a:t>
            </a:r>
            <a:r>
              <a:rPr lang="vi-VN" sz="2800" dirty="0" smtClean="0">
                <a:latin typeface="Times New Roman" panose="02020603050405020304" pitchFamily="18" charset="0"/>
                <a:cs typeface="Times New Roman" panose="02020603050405020304" pitchFamily="18" charset="0"/>
              </a:rPr>
              <a:t>xico </a:t>
            </a:r>
            <a:r>
              <a:rPr lang="vi-VN" sz="2800" dirty="0">
                <a:latin typeface="Times New Roman" panose="02020603050405020304" pitchFamily="18" charset="0"/>
                <a:cs typeface="Times New Roman" panose="02020603050405020304" pitchFamily="18" charset="0"/>
              </a:rPr>
              <a:t>là trung tâm chính trị, kinh tế và văn hóa quan trọng nhất của đất nước</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Mehico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tin, du </a:t>
            </a:r>
            <a:r>
              <a:rPr lang="en-US" sz="2800" dirty="0" err="1" smtClean="0">
                <a:latin typeface="Times New Roman" panose="02020603050405020304" pitchFamily="18" charset="0"/>
                <a:cs typeface="Times New Roman" panose="02020603050405020304" pitchFamily="18" charset="0"/>
              </a:rPr>
              <a:t>lịch</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Mehico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0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0" y="43542"/>
            <a:ext cx="5666286" cy="6814458"/>
          </a:xfrm>
          <a:prstGeom prst="roundRect">
            <a:avLst>
              <a:gd name="adj" fmla="val 8726"/>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2" name="Google Shape;103;p2"/>
          <p:cNvGrpSpPr/>
          <p:nvPr/>
        </p:nvGrpSpPr>
        <p:grpSpPr>
          <a:xfrm>
            <a:off x="5212303" y="43542"/>
            <a:ext cx="6979697" cy="1422401"/>
            <a:chOff x="-274714" y="2191774"/>
            <a:chExt cx="6979697" cy="1879179"/>
          </a:xfrm>
        </p:grpSpPr>
        <p:grpSp>
          <p:nvGrpSpPr>
            <p:cNvPr id="3" name="Google Shape;104;p2"/>
            <p:cNvGrpSpPr/>
            <p:nvPr/>
          </p:nvGrpSpPr>
          <p:grpSpPr>
            <a:xfrm flipH="1">
              <a:off x="-274714" y="2191774"/>
              <a:ext cx="6979697" cy="1879179"/>
              <a:chOff x="5489437" y="1671145"/>
              <a:chExt cx="6979697" cy="1460794"/>
            </a:xfrm>
          </p:grpSpPr>
          <p:pic>
            <p:nvPicPr>
              <p:cNvPr id="5" name="Google Shape;105;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6"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 name="Google Shape;107;p2"/>
            <p:cNvPicPr preferRelativeResize="0"/>
            <p:nvPr/>
          </p:nvPicPr>
          <p:blipFill rotWithShape="1">
            <a:blip r:embed="rId3">
              <a:alphaModFix/>
            </a:blip>
            <a:srcRect/>
            <a:stretch/>
          </p:blipFill>
          <p:spPr>
            <a:xfrm>
              <a:off x="5740045" y="2489463"/>
              <a:ext cx="694790" cy="678449"/>
            </a:xfrm>
            <a:prstGeom prst="rect">
              <a:avLst/>
            </a:prstGeom>
            <a:solidFill>
              <a:srgbClr val="C55A11"/>
            </a:solidFill>
            <a:ln>
              <a:noFill/>
            </a:ln>
          </p:spPr>
        </p:pic>
      </p:grpSp>
      <p:sp>
        <p:nvSpPr>
          <p:cNvPr id="8" name="TextBox 7"/>
          <p:cNvSpPr txBox="1"/>
          <p:nvPr/>
        </p:nvSpPr>
        <p:spPr>
          <a:xfrm>
            <a:off x="6985644" y="101599"/>
            <a:ext cx="4571581" cy="707886"/>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Đặc điểm đô thị</a:t>
            </a:r>
            <a:endParaRPr lang="en-GB" sz="4000" b="1" dirty="0">
              <a:solidFill>
                <a:schemeClr val="bg1"/>
              </a:solidFill>
              <a:latin typeface="Calibri" pitchFamily="34" charset="0"/>
              <a:cs typeface="Calibri" pitchFamily="34" charset="0"/>
            </a:endParaRPr>
          </a:p>
        </p:txBody>
      </p:sp>
      <p:graphicFrame>
        <p:nvGraphicFramePr>
          <p:cNvPr id="31" name="Chart 30"/>
          <p:cNvGraphicFramePr/>
          <p:nvPr>
            <p:extLst>
              <p:ext uri="{D42A27DB-BD31-4B8C-83A1-F6EECF244321}">
                <p14:modId xmlns:p14="http://schemas.microsoft.com/office/powerpoint/2010/main" val="2437982531"/>
              </p:ext>
            </p:extLst>
          </p:nvPr>
        </p:nvGraphicFramePr>
        <p:xfrm>
          <a:off x="209862" y="101599"/>
          <a:ext cx="54864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84617" y="157706"/>
            <a:ext cx="1334124" cy="400110"/>
          </a:xfrm>
          <a:prstGeom prst="rect">
            <a:avLst/>
          </a:prstGeom>
          <a:noFill/>
        </p:spPr>
        <p:txBody>
          <a:bodyPr wrap="square" rtlCol="0">
            <a:spAutoFit/>
          </a:bodyPr>
          <a:lstStyle/>
          <a:p>
            <a:r>
              <a:rPr lang="vi-VN" sz="2000" b="1" dirty="0" smtClean="0"/>
              <a:t>%</a:t>
            </a:r>
            <a:endParaRPr lang="en-GB" sz="2000" b="1" dirty="0"/>
          </a:p>
        </p:txBody>
      </p:sp>
      <p:sp>
        <p:nvSpPr>
          <p:cNvPr id="33" name="TextBox 32"/>
          <p:cNvSpPr txBox="1"/>
          <p:nvPr/>
        </p:nvSpPr>
        <p:spPr>
          <a:xfrm>
            <a:off x="-59958" y="5576341"/>
            <a:ext cx="5726244" cy="830997"/>
          </a:xfrm>
          <a:prstGeom prst="rect">
            <a:avLst/>
          </a:prstGeom>
          <a:noFill/>
        </p:spPr>
        <p:txBody>
          <a:bodyPr wrap="square" rtlCol="0">
            <a:spAutoFit/>
          </a:bodyPr>
          <a:lstStyle/>
          <a:p>
            <a:pPr algn="ctr"/>
            <a:r>
              <a:rPr lang="vi-VN" sz="2400" b="1" dirty="0" smtClean="0">
                <a:latin typeface="Calibri" pitchFamily="34" charset="0"/>
                <a:cs typeface="Calibri" pitchFamily="34" charset="0"/>
              </a:rPr>
              <a:t>Biểu đồ tỉ lệ dân thành thị của các quốc gia Bắc Mĩ so với thế giới năm 2017</a:t>
            </a:r>
            <a:endParaRPr lang="en-GB" sz="2400" b="1" dirty="0">
              <a:latin typeface="Calibri" pitchFamily="34" charset="0"/>
              <a:cs typeface="Calibri"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555" y="1465944"/>
            <a:ext cx="3544336" cy="24804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6353" y="1494971"/>
            <a:ext cx="2949172" cy="24513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472" y="3946358"/>
            <a:ext cx="4508463" cy="29116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6107" y="2714172"/>
            <a:ext cx="1124427" cy="59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4560" y="4076185"/>
            <a:ext cx="663094" cy="66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3975" y="1662946"/>
            <a:ext cx="848406" cy="4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041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0" y="43542"/>
            <a:ext cx="5666286" cy="6814458"/>
          </a:xfrm>
          <a:prstGeom prst="roundRect">
            <a:avLst>
              <a:gd name="adj" fmla="val 8726"/>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2" name="Google Shape;103;p2"/>
          <p:cNvGrpSpPr/>
          <p:nvPr/>
        </p:nvGrpSpPr>
        <p:grpSpPr>
          <a:xfrm>
            <a:off x="5212303" y="43542"/>
            <a:ext cx="6979697" cy="1422401"/>
            <a:chOff x="-274714" y="2191774"/>
            <a:chExt cx="6979697" cy="1879179"/>
          </a:xfrm>
        </p:grpSpPr>
        <p:grpSp>
          <p:nvGrpSpPr>
            <p:cNvPr id="3" name="Google Shape;104;p2"/>
            <p:cNvGrpSpPr/>
            <p:nvPr/>
          </p:nvGrpSpPr>
          <p:grpSpPr>
            <a:xfrm flipH="1">
              <a:off x="-274714" y="2191774"/>
              <a:ext cx="6979697" cy="1879179"/>
              <a:chOff x="5489437" y="1671145"/>
              <a:chExt cx="6979697" cy="1460794"/>
            </a:xfrm>
          </p:grpSpPr>
          <p:pic>
            <p:nvPicPr>
              <p:cNvPr id="5" name="Google Shape;105;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6"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 name="Google Shape;107;p2"/>
            <p:cNvPicPr preferRelativeResize="0"/>
            <p:nvPr/>
          </p:nvPicPr>
          <p:blipFill rotWithShape="1">
            <a:blip r:embed="rId3">
              <a:alphaModFix/>
            </a:blip>
            <a:srcRect/>
            <a:stretch/>
          </p:blipFill>
          <p:spPr>
            <a:xfrm>
              <a:off x="5740045" y="2489463"/>
              <a:ext cx="694790" cy="678449"/>
            </a:xfrm>
            <a:prstGeom prst="rect">
              <a:avLst/>
            </a:prstGeom>
            <a:solidFill>
              <a:srgbClr val="C55A11"/>
            </a:solidFill>
            <a:ln>
              <a:noFill/>
            </a:ln>
          </p:spPr>
        </p:pic>
      </p:grpSp>
      <p:sp>
        <p:nvSpPr>
          <p:cNvPr id="8" name="TextBox 7"/>
          <p:cNvSpPr txBox="1"/>
          <p:nvPr/>
        </p:nvSpPr>
        <p:spPr>
          <a:xfrm>
            <a:off x="6985644" y="101599"/>
            <a:ext cx="4571581" cy="707886"/>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Đặc điểm đô thị</a:t>
            </a:r>
            <a:endParaRPr lang="en-GB" sz="4000" b="1" dirty="0">
              <a:solidFill>
                <a:schemeClr val="bg1"/>
              </a:solidFill>
              <a:latin typeface="Calibri" pitchFamily="34" charset="0"/>
              <a:cs typeface="Calibri" pitchFamily="34" charset="0"/>
            </a:endParaRPr>
          </a:p>
        </p:txBody>
      </p:sp>
      <p:graphicFrame>
        <p:nvGraphicFramePr>
          <p:cNvPr id="31" name="Chart 30"/>
          <p:cNvGraphicFramePr/>
          <p:nvPr>
            <p:extLst>
              <p:ext uri="{D42A27DB-BD31-4B8C-83A1-F6EECF244321}">
                <p14:modId xmlns:p14="http://schemas.microsoft.com/office/powerpoint/2010/main" val="2314519492"/>
              </p:ext>
            </p:extLst>
          </p:nvPr>
        </p:nvGraphicFramePr>
        <p:xfrm>
          <a:off x="209862" y="101599"/>
          <a:ext cx="54864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84617" y="157706"/>
            <a:ext cx="1334124" cy="400110"/>
          </a:xfrm>
          <a:prstGeom prst="rect">
            <a:avLst/>
          </a:prstGeom>
          <a:noFill/>
        </p:spPr>
        <p:txBody>
          <a:bodyPr wrap="square" rtlCol="0">
            <a:spAutoFit/>
          </a:bodyPr>
          <a:lstStyle/>
          <a:p>
            <a:r>
              <a:rPr lang="vi-VN" sz="2000" b="1" dirty="0" smtClean="0"/>
              <a:t>%</a:t>
            </a:r>
            <a:endParaRPr lang="en-GB" sz="2000" b="1" dirty="0"/>
          </a:p>
        </p:txBody>
      </p:sp>
      <p:sp>
        <p:nvSpPr>
          <p:cNvPr id="33" name="TextBox 32"/>
          <p:cNvSpPr txBox="1"/>
          <p:nvPr/>
        </p:nvSpPr>
        <p:spPr>
          <a:xfrm>
            <a:off x="-59958" y="5576341"/>
            <a:ext cx="5726244" cy="830997"/>
          </a:xfrm>
          <a:prstGeom prst="rect">
            <a:avLst/>
          </a:prstGeom>
          <a:noFill/>
        </p:spPr>
        <p:txBody>
          <a:bodyPr wrap="square" rtlCol="0">
            <a:spAutoFit/>
          </a:bodyPr>
          <a:lstStyle/>
          <a:p>
            <a:pPr algn="ctr"/>
            <a:r>
              <a:rPr lang="vi-VN" sz="2400" b="1" dirty="0" smtClean="0">
                <a:latin typeface="Calibri" pitchFamily="34" charset="0"/>
                <a:cs typeface="Calibri" pitchFamily="34" charset="0"/>
              </a:rPr>
              <a:t>Biểu đồ tỉ lệ dân thành thị của các quốc gia Bắc Mĩ so với thế giới năm 2017</a:t>
            </a:r>
            <a:endParaRPr lang="en-GB" sz="2400" b="1" dirty="0">
              <a:latin typeface="Calibri" pitchFamily="34" charset="0"/>
              <a:cs typeface="Calibri" pitchFamily="34" charset="0"/>
            </a:endParaRPr>
          </a:p>
        </p:txBody>
      </p:sp>
      <p:sp>
        <p:nvSpPr>
          <p:cNvPr id="35" name="TextBox 34"/>
          <p:cNvSpPr txBox="1"/>
          <p:nvPr/>
        </p:nvSpPr>
        <p:spPr>
          <a:xfrm>
            <a:off x="5992594" y="1823380"/>
            <a:ext cx="6013681" cy="1612749"/>
          </a:xfrm>
          <a:prstGeom prst="rect">
            <a:avLst/>
          </a:prstGeom>
          <a:noFill/>
        </p:spPr>
        <p:txBody>
          <a:bodyPr wrap="square" rtlCol="0">
            <a:spAutoFit/>
          </a:bodyPr>
          <a:lstStyle/>
          <a:p>
            <a:pPr marL="342900" indent="-342900">
              <a:lnSpc>
                <a:spcPct val="130000"/>
              </a:lnSpc>
              <a:buFontTx/>
              <a:buChar char="-"/>
            </a:pPr>
            <a:r>
              <a:rPr lang="vi-VN" sz="2800" b="1" dirty="0" smtClean="0">
                <a:solidFill>
                  <a:srgbClr val="C00000"/>
                </a:solidFill>
                <a:latin typeface="Calibri" pitchFamily="34" charset="0"/>
                <a:cs typeface="Calibri" pitchFamily="34" charset="0"/>
              </a:rPr>
              <a:t>Đặc điểm</a:t>
            </a:r>
          </a:p>
          <a:p>
            <a:pPr marL="342900" indent="-342900">
              <a:lnSpc>
                <a:spcPct val="130000"/>
              </a:lnSpc>
              <a:buFont typeface="Arial" pitchFamily="34" charset="0"/>
              <a:buChar char="•"/>
            </a:pPr>
            <a:r>
              <a:rPr lang="vi-VN" sz="2400" b="1" dirty="0" smtClean="0">
                <a:solidFill>
                  <a:schemeClr val="tx1"/>
                </a:solidFill>
                <a:latin typeface="Calibri" pitchFamily="34" charset="0"/>
                <a:cs typeface="Calibri" pitchFamily="34" charset="0"/>
              </a:rPr>
              <a:t>Tỉ lệ ĐTH cao (&gt;80%)</a:t>
            </a:r>
          </a:p>
          <a:p>
            <a:pPr marL="342900" indent="-342900">
              <a:lnSpc>
                <a:spcPct val="130000"/>
              </a:lnSpc>
              <a:buFont typeface="Arial" pitchFamily="34" charset="0"/>
              <a:buChar char="•"/>
            </a:pPr>
            <a:r>
              <a:rPr lang="vi-VN" sz="2400" b="1" dirty="0" smtClean="0">
                <a:solidFill>
                  <a:schemeClr val="tx1"/>
                </a:solidFill>
                <a:latin typeface="Calibri" pitchFamily="34" charset="0"/>
                <a:cs typeface="Calibri" pitchFamily="34" charset="0"/>
              </a:rPr>
              <a:t>ĐTH gắn với quá trình công nghiệp hóa</a:t>
            </a:r>
            <a:endParaRPr lang="en-GB" sz="2400" b="1" dirty="0">
              <a:solidFill>
                <a:schemeClr val="tx1"/>
              </a:solidFill>
              <a:latin typeface="Calibri" pitchFamily="34" charset="0"/>
              <a:cs typeface="Calibri" pitchFamily="34" charset="0"/>
            </a:endParaRPr>
          </a:p>
        </p:txBody>
      </p:sp>
      <p:grpSp>
        <p:nvGrpSpPr>
          <p:cNvPr id="10" name="Group 9"/>
          <p:cNvGrpSpPr/>
          <p:nvPr/>
        </p:nvGrpSpPr>
        <p:grpSpPr>
          <a:xfrm>
            <a:off x="5666286" y="4415718"/>
            <a:ext cx="2283730" cy="2406628"/>
            <a:chOff x="5683555" y="1277262"/>
            <a:chExt cx="3544336" cy="1984828"/>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555" y="1277262"/>
              <a:ext cx="3544336" cy="19848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6107" y="2525490"/>
              <a:ext cx="1124427" cy="59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9893009" y="4434693"/>
            <a:ext cx="2298990" cy="2423308"/>
            <a:chOff x="7300687" y="3244067"/>
            <a:chExt cx="3519694" cy="1971029"/>
          </a:xfrm>
        </p:grpSpPr>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687" y="3244067"/>
              <a:ext cx="3519694" cy="19710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4560" y="3406240"/>
              <a:ext cx="663094" cy="66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7891960" y="4441372"/>
            <a:ext cx="2069811" cy="2373090"/>
            <a:chOff x="9166353" y="1306290"/>
            <a:chExt cx="2949172" cy="1984828"/>
          </a:xfrm>
        </p:grpSpPr>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6353" y="1306290"/>
              <a:ext cx="2949172" cy="19848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3975" y="1474264"/>
              <a:ext cx="848406" cy="4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3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3;p2"/>
          <p:cNvGrpSpPr/>
          <p:nvPr/>
        </p:nvGrpSpPr>
        <p:grpSpPr>
          <a:xfrm>
            <a:off x="5212303" y="43542"/>
            <a:ext cx="6979697" cy="1422401"/>
            <a:chOff x="-274714" y="2191774"/>
            <a:chExt cx="6979697" cy="1879179"/>
          </a:xfrm>
        </p:grpSpPr>
        <p:grpSp>
          <p:nvGrpSpPr>
            <p:cNvPr id="3" name="Google Shape;104;p2"/>
            <p:cNvGrpSpPr/>
            <p:nvPr/>
          </p:nvGrpSpPr>
          <p:grpSpPr>
            <a:xfrm flipH="1">
              <a:off x="-274714" y="2191774"/>
              <a:ext cx="6979697" cy="1879179"/>
              <a:chOff x="5489437" y="1671145"/>
              <a:chExt cx="6979697" cy="1460794"/>
            </a:xfrm>
          </p:grpSpPr>
          <p:pic>
            <p:nvPicPr>
              <p:cNvPr id="5" name="Google Shape;105;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6"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 name="Google Shape;107;p2"/>
            <p:cNvPicPr preferRelativeResize="0"/>
            <p:nvPr/>
          </p:nvPicPr>
          <p:blipFill rotWithShape="1">
            <a:blip r:embed="rId3">
              <a:alphaModFix/>
            </a:blip>
            <a:srcRect/>
            <a:stretch/>
          </p:blipFill>
          <p:spPr>
            <a:xfrm>
              <a:off x="5740045" y="2489463"/>
              <a:ext cx="694790" cy="678449"/>
            </a:xfrm>
            <a:prstGeom prst="rect">
              <a:avLst/>
            </a:prstGeom>
            <a:solidFill>
              <a:srgbClr val="C55A11"/>
            </a:solidFill>
            <a:ln>
              <a:noFill/>
            </a:ln>
          </p:spPr>
        </p:pic>
      </p:grpSp>
      <p:sp>
        <p:nvSpPr>
          <p:cNvPr id="8" name="TextBox 7"/>
          <p:cNvSpPr txBox="1"/>
          <p:nvPr/>
        </p:nvSpPr>
        <p:spPr>
          <a:xfrm>
            <a:off x="6985644" y="101599"/>
            <a:ext cx="4571581" cy="707886"/>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Đặc điểm đô thị</a:t>
            </a:r>
            <a:endParaRPr lang="en-GB" sz="4000" b="1" dirty="0">
              <a:solidFill>
                <a:schemeClr val="bg1"/>
              </a:solidFill>
              <a:latin typeface="Calibri" pitchFamily="34" charset="0"/>
              <a:cs typeface="Calibri" pitchFamily="34" charset="0"/>
            </a:endParaRPr>
          </a:p>
        </p:txBody>
      </p:sp>
      <p:grpSp>
        <p:nvGrpSpPr>
          <p:cNvPr id="9" name="Group 8"/>
          <p:cNvGrpSpPr/>
          <p:nvPr/>
        </p:nvGrpSpPr>
        <p:grpSpPr>
          <a:xfrm>
            <a:off x="146844" y="352640"/>
            <a:ext cx="5428343" cy="5646561"/>
            <a:chOff x="0" y="838200"/>
            <a:chExt cx="5105400" cy="5334000"/>
          </a:xfrm>
        </p:grpSpPr>
        <p:pic>
          <p:nvPicPr>
            <p:cNvPr id="10" name="Picture 3" descr="Luoc do phan bo dan cu va do thi Bac 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5105400"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5"/>
            <p:cNvGrpSpPr>
              <a:grpSpLocks/>
            </p:cNvGrpSpPr>
            <p:nvPr/>
          </p:nvGrpSpPr>
          <p:grpSpPr bwMode="auto">
            <a:xfrm>
              <a:off x="914400" y="3733800"/>
              <a:ext cx="1905000" cy="1752600"/>
              <a:chOff x="576" y="2352"/>
              <a:chExt cx="1200" cy="1104"/>
            </a:xfrm>
          </p:grpSpPr>
          <p:sp>
            <p:nvSpPr>
              <p:cNvPr id="27" name="Oval 6"/>
              <p:cNvSpPr>
                <a:spLocks noChangeArrowheads="1"/>
              </p:cNvSpPr>
              <p:nvPr/>
            </p:nvSpPr>
            <p:spPr bwMode="auto">
              <a:xfrm>
                <a:off x="960" y="331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 name="Oval 7"/>
              <p:cNvSpPr>
                <a:spLocks noChangeArrowheads="1"/>
              </p:cNvSpPr>
              <p:nvPr/>
            </p:nvSpPr>
            <p:spPr bwMode="auto">
              <a:xfrm>
                <a:off x="1632" y="235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Oval 8"/>
              <p:cNvSpPr>
                <a:spLocks noChangeArrowheads="1"/>
              </p:cNvSpPr>
              <p:nvPr/>
            </p:nvSpPr>
            <p:spPr bwMode="auto">
              <a:xfrm>
                <a:off x="576" y="2400"/>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 name="Group 9"/>
            <p:cNvGrpSpPr>
              <a:grpSpLocks/>
            </p:cNvGrpSpPr>
            <p:nvPr/>
          </p:nvGrpSpPr>
          <p:grpSpPr bwMode="auto">
            <a:xfrm>
              <a:off x="838200" y="3505200"/>
              <a:ext cx="1905000" cy="381000"/>
              <a:chOff x="528" y="2208"/>
              <a:chExt cx="1200" cy="240"/>
            </a:xfrm>
          </p:grpSpPr>
          <p:sp>
            <p:nvSpPr>
              <p:cNvPr id="24" name="Oval 10"/>
              <p:cNvSpPr>
                <a:spLocks noChangeArrowheads="1"/>
              </p:cNvSpPr>
              <p:nvPr/>
            </p:nvSpPr>
            <p:spPr bwMode="auto">
              <a:xfrm>
                <a:off x="1344" y="2352"/>
                <a:ext cx="96" cy="9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Oval 11"/>
              <p:cNvSpPr>
                <a:spLocks noChangeArrowheads="1"/>
              </p:cNvSpPr>
              <p:nvPr/>
            </p:nvSpPr>
            <p:spPr bwMode="auto">
              <a:xfrm>
                <a:off x="1632" y="2208"/>
                <a:ext cx="96" cy="9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Oval 12"/>
              <p:cNvSpPr>
                <a:spLocks noChangeArrowheads="1"/>
              </p:cNvSpPr>
              <p:nvPr/>
            </p:nvSpPr>
            <p:spPr bwMode="auto">
              <a:xfrm>
                <a:off x="528" y="2256"/>
                <a:ext cx="96" cy="96"/>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 name="Group 13"/>
            <p:cNvGrpSpPr>
              <a:grpSpLocks/>
            </p:cNvGrpSpPr>
            <p:nvPr/>
          </p:nvGrpSpPr>
          <p:grpSpPr bwMode="auto">
            <a:xfrm>
              <a:off x="1143000" y="2819400"/>
              <a:ext cx="1295400" cy="2362200"/>
              <a:chOff x="720" y="1776"/>
              <a:chExt cx="816" cy="1488"/>
            </a:xfrm>
          </p:grpSpPr>
          <p:sp>
            <p:nvSpPr>
              <p:cNvPr id="18" name="Oval 14"/>
              <p:cNvSpPr>
                <a:spLocks noChangeArrowheads="1"/>
              </p:cNvSpPr>
              <p:nvPr/>
            </p:nvSpPr>
            <p:spPr bwMode="auto">
              <a:xfrm>
                <a:off x="816" y="3216"/>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Oval 15"/>
              <p:cNvSpPr>
                <a:spLocks noChangeArrowheads="1"/>
              </p:cNvSpPr>
              <p:nvPr/>
            </p:nvSpPr>
            <p:spPr bwMode="auto">
              <a:xfrm>
                <a:off x="720" y="1776"/>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Oval 16"/>
              <p:cNvSpPr>
                <a:spLocks noChangeArrowheads="1"/>
              </p:cNvSpPr>
              <p:nvPr/>
            </p:nvSpPr>
            <p:spPr bwMode="auto">
              <a:xfrm>
                <a:off x="720" y="1872"/>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Oval 17"/>
              <p:cNvSpPr>
                <a:spLocks noChangeArrowheads="1"/>
              </p:cNvSpPr>
              <p:nvPr/>
            </p:nvSpPr>
            <p:spPr bwMode="auto">
              <a:xfrm>
                <a:off x="1104" y="2736"/>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Oval 18"/>
              <p:cNvSpPr>
                <a:spLocks noChangeArrowheads="1"/>
              </p:cNvSpPr>
              <p:nvPr/>
            </p:nvSpPr>
            <p:spPr bwMode="auto">
              <a:xfrm>
                <a:off x="1152" y="2880"/>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Oval 19"/>
              <p:cNvSpPr>
                <a:spLocks noChangeArrowheads="1"/>
              </p:cNvSpPr>
              <p:nvPr/>
            </p:nvSpPr>
            <p:spPr bwMode="auto">
              <a:xfrm>
                <a:off x="1488" y="2352"/>
                <a:ext cx="48" cy="48"/>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4" name="Oval 20"/>
            <p:cNvSpPr>
              <a:spLocks noChangeArrowheads="1"/>
            </p:cNvSpPr>
            <p:nvPr/>
          </p:nvSpPr>
          <p:spPr bwMode="auto">
            <a:xfrm>
              <a:off x="838200" y="3581400"/>
              <a:ext cx="152400" cy="1524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Oval 21"/>
            <p:cNvSpPr>
              <a:spLocks noChangeArrowheads="1"/>
            </p:cNvSpPr>
            <p:nvPr/>
          </p:nvSpPr>
          <p:spPr bwMode="auto">
            <a:xfrm>
              <a:off x="2605088" y="3505200"/>
              <a:ext cx="152400" cy="1524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22"/>
            <p:cNvSpPr>
              <a:spLocks noChangeArrowheads="1"/>
            </p:cNvSpPr>
            <p:nvPr/>
          </p:nvSpPr>
          <p:spPr bwMode="auto">
            <a:xfrm>
              <a:off x="2133600" y="3733800"/>
              <a:ext cx="152400" cy="1524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23"/>
            <p:cNvSpPr>
              <a:spLocks noChangeArrowheads="1"/>
            </p:cNvSpPr>
            <p:nvPr/>
          </p:nvSpPr>
          <p:spPr bwMode="auto">
            <a:xfrm>
              <a:off x="2576513" y="3976688"/>
              <a:ext cx="152400" cy="1524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 name="TextBox 29"/>
          <p:cNvSpPr txBox="1"/>
          <p:nvPr/>
        </p:nvSpPr>
        <p:spPr>
          <a:xfrm>
            <a:off x="-419211" y="6111459"/>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pic>
        <p:nvPicPr>
          <p:cNvPr id="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8506">
            <a:off x="5842065" y="2212864"/>
            <a:ext cx="644610" cy="9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6475653" y="1862838"/>
            <a:ext cx="5650113" cy="1754326"/>
          </a:xfrm>
          <a:prstGeom prst="rect">
            <a:avLst/>
          </a:prstGeom>
          <a:noFill/>
        </p:spPr>
        <p:txBody>
          <a:bodyPr wrap="square" rtlCol="0">
            <a:spAutoFit/>
          </a:bodyPr>
          <a:lstStyle/>
          <a:p>
            <a:pPr marL="342900" indent="-342900">
              <a:lnSpc>
                <a:spcPct val="150000"/>
              </a:lnSpc>
              <a:buFontTx/>
              <a:buChar char="-"/>
            </a:pPr>
            <a:r>
              <a:rPr lang="vi-VN" sz="2400" b="1" dirty="0" smtClean="0">
                <a:solidFill>
                  <a:schemeClr val="tx1"/>
                </a:solidFill>
                <a:latin typeface="Calibri" pitchFamily="34" charset="0"/>
                <a:cs typeface="Calibri" pitchFamily="34" charset="0"/>
              </a:rPr>
              <a:t>Kể tên các đô thị có quy mô dân số trên </a:t>
            </a:r>
            <a:r>
              <a:rPr lang="vi-VN" sz="2400" b="1" dirty="0" smtClean="0">
                <a:solidFill>
                  <a:srgbClr val="C00000"/>
                </a:solidFill>
                <a:latin typeface="Calibri" pitchFamily="34" charset="0"/>
                <a:cs typeface="Calibri" pitchFamily="34" charset="0"/>
              </a:rPr>
              <a:t>10 triệu dân? 5-10 triệu dân?</a:t>
            </a:r>
          </a:p>
          <a:p>
            <a:pPr marL="342900" indent="-342900">
              <a:lnSpc>
                <a:spcPct val="150000"/>
              </a:lnSpc>
              <a:buFontTx/>
              <a:buChar char="-"/>
            </a:pPr>
            <a:r>
              <a:rPr lang="vi-VN" sz="2400" b="1" dirty="0" smtClean="0">
                <a:solidFill>
                  <a:schemeClr val="tx1"/>
                </a:solidFill>
                <a:latin typeface="Calibri" pitchFamily="34" charset="0"/>
                <a:cs typeface="Calibri" pitchFamily="34" charset="0"/>
              </a:rPr>
              <a:t>Nhận xét </a:t>
            </a:r>
            <a:r>
              <a:rPr lang="vi-VN" sz="2400" b="1" dirty="0" smtClean="0">
                <a:solidFill>
                  <a:srgbClr val="C00000"/>
                </a:solidFill>
                <a:latin typeface="Calibri" pitchFamily="34" charset="0"/>
                <a:cs typeface="Calibri" pitchFamily="34" charset="0"/>
              </a:rPr>
              <a:t>sự phân bố </a:t>
            </a:r>
            <a:r>
              <a:rPr lang="vi-VN" sz="2400" b="1" dirty="0" smtClean="0">
                <a:solidFill>
                  <a:schemeClr val="tx1"/>
                </a:solidFill>
                <a:latin typeface="Calibri" pitchFamily="34" charset="0"/>
                <a:cs typeface="Calibri" pitchFamily="34" charset="0"/>
              </a:rPr>
              <a:t>đô thị Bắc Mĩ?</a:t>
            </a:r>
          </a:p>
        </p:txBody>
      </p:sp>
      <p:sp>
        <p:nvSpPr>
          <p:cNvPr id="33" name="TextBox 32"/>
          <p:cNvSpPr txBox="1"/>
          <p:nvPr/>
        </p:nvSpPr>
        <p:spPr>
          <a:xfrm>
            <a:off x="5922685" y="1198290"/>
            <a:ext cx="6203081" cy="4893647"/>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nSpc>
                <a:spcPct val="130000"/>
              </a:lnSpc>
              <a:buFontTx/>
              <a:buChar char="-"/>
            </a:pPr>
            <a:r>
              <a:rPr lang="vi-VN" sz="2400" b="1" dirty="0" smtClean="0">
                <a:solidFill>
                  <a:srgbClr val="C00000"/>
                </a:solidFill>
                <a:latin typeface="Calibri" pitchFamily="34" charset="0"/>
                <a:cs typeface="Calibri" pitchFamily="34" charset="0"/>
              </a:rPr>
              <a:t>Đặc điểm</a:t>
            </a:r>
          </a:p>
          <a:p>
            <a:pPr marL="342900" indent="-342900">
              <a:lnSpc>
                <a:spcPct val="130000"/>
              </a:lnSpc>
              <a:buFont typeface="Arial" pitchFamily="34" charset="0"/>
              <a:buChar char="•"/>
            </a:pPr>
            <a:r>
              <a:rPr lang="vi-VN" sz="2400" dirty="0" smtClean="0">
                <a:solidFill>
                  <a:schemeClr val="tx1"/>
                </a:solidFill>
                <a:latin typeface="Calibri" pitchFamily="34" charset="0"/>
                <a:cs typeface="Calibri" pitchFamily="34" charset="0"/>
              </a:rPr>
              <a:t>Tỉ lệ ĐTH cao (&gt;80%)</a:t>
            </a:r>
          </a:p>
          <a:p>
            <a:pPr marL="342900" indent="-342900">
              <a:lnSpc>
                <a:spcPct val="130000"/>
              </a:lnSpc>
              <a:buFont typeface="Arial" pitchFamily="34" charset="0"/>
              <a:buChar char="•"/>
            </a:pPr>
            <a:r>
              <a:rPr lang="vi-VN" sz="2400" dirty="0" smtClean="0">
                <a:solidFill>
                  <a:schemeClr val="tx1"/>
                </a:solidFill>
                <a:latin typeface="Calibri" pitchFamily="34" charset="0"/>
                <a:cs typeface="Calibri" pitchFamily="34" charset="0"/>
              </a:rPr>
              <a:t> </a:t>
            </a:r>
            <a:r>
              <a:rPr lang="vi-VN" sz="2400" dirty="0">
                <a:solidFill>
                  <a:schemeClr val="tx1"/>
                </a:solidFill>
                <a:latin typeface="Calibri" pitchFamily="34" charset="0"/>
                <a:cs typeface="Calibri" pitchFamily="34" charset="0"/>
              </a:rPr>
              <a:t>T</a:t>
            </a:r>
            <a:r>
              <a:rPr lang="vi-VN" sz="2400" dirty="0" smtClean="0">
                <a:solidFill>
                  <a:schemeClr val="tx1"/>
                </a:solidFill>
                <a:latin typeface="Calibri" pitchFamily="34" charset="0"/>
                <a:cs typeface="Calibri" pitchFamily="34" charset="0"/>
              </a:rPr>
              <a:t>rình độ đô thị hóa cao</a:t>
            </a:r>
          </a:p>
          <a:p>
            <a:pPr marL="342900" indent="-342900">
              <a:lnSpc>
                <a:spcPct val="130000"/>
              </a:lnSpc>
              <a:buFont typeface="Arial" pitchFamily="34" charset="0"/>
              <a:buChar char="•"/>
            </a:pPr>
            <a:r>
              <a:rPr lang="vi-VN" sz="2400" dirty="0" smtClean="0">
                <a:solidFill>
                  <a:schemeClr val="tx1"/>
                </a:solidFill>
                <a:latin typeface="Calibri" pitchFamily="34" charset="0"/>
                <a:cs typeface="Calibri" pitchFamily="34" charset="0"/>
              </a:rPr>
              <a:t>ĐTH gắn với quá trình công nghiệp hóa</a:t>
            </a:r>
          </a:p>
          <a:p>
            <a:pPr>
              <a:lnSpc>
                <a:spcPct val="130000"/>
              </a:lnSpc>
            </a:pPr>
            <a:r>
              <a:rPr lang="vi-VN" sz="2400" b="1" dirty="0" smtClean="0">
                <a:solidFill>
                  <a:srgbClr val="C00000"/>
                </a:solidFill>
                <a:latin typeface="Calibri" pitchFamily="34" charset="0"/>
                <a:cs typeface="Calibri" pitchFamily="34" charset="0"/>
              </a:rPr>
              <a:t>- Phân bố: </a:t>
            </a:r>
            <a:r>
              <a:rPr lang="en-US" sz="2400" dirty="0" err="1" smtClean="0">
                <a:latin typeface="Calibri" pitchFamily="34" charset="0"/>
                <a:cs typeface="Calibri" pitchFamily="34" charset="0"/>
              </a:rPr>
              <a:t>phần</a:t>
            </a:r>
            <a:r>
              <a:rPr lang="en-US" sz="2400" dirty="0" smtClean="0">
                <a:latin typeface="Calibri" pitchFamily="34" charset="0"/>
                <a:cs typeface="Calibri" pitchFamily="34" charset="0"/>
              </a:rPr>
              <a:t> </a:t>
            </a:r>
            <a:r>
              <a:rPr lang="en-US" sz="2400" dirty="0" err="1">
                <a:latin typeface="Calibri" pitchFamily="34" charset="0"/>
                <a:cs typeface="Calibri" pitchFamily="34" charset="0"/>
              </a:rPr>
              <a:t>lớn</a:t>
            </a:r>
            <a:r>
              <a:rPr lang="en-US" sz="2400" dirty="0">
                <a:latin typeface="Calibri" pitchFamily="34" charset="0"/>
                <a:cs typeface="Calibri" pitchFamily="34" charset="0"/>
              </a:rPr>
              <a:t> </a:t>
            </a:r>
            <a:r>
              <a:rPr lang="en-US" sz="2400" dirty="0" err="1">
                <a:latin typeface="Calibri" pitchFamily="34" charset="0"/>
                <a:cs typeface="Calibri" pitchFamily="34" charset="0"/>
              </a:rPr>
              <a:t>nằm</a:t>
            </a:r>
            <a:r>
              <a:rPr lang="en-US" sz="2400" dirty="0">
                <a:latin typeface="Calibri" pitchFamily="34" charset="0"/>
                <a:cs typeface="Calibri" pitchFamily="34" charset="0"/>
              </a:rPr>
              <a:t> ở </a:t>
            </a:r>
            <a:r>
              <a:rPr lang="en-US" sz="2400" dirty="0" err="1">
                <a:latin typeface="Calibri" pitchFamily="34" charset="0"/>
                <a:cs typeface="Calibri" pitchFamily="34" charset="0"/>
              </a:rPr>
              <a:t>phía</a:t>
            </a:r>
            <a:r>
              <a:rPr lang="en-US" sz="2400" dirty="0">
                <a:latin typeface="Calibri" pitchFamily="34" charset="0"/>
                <a:cs typeface="Calibri" pitchFamily="34" charset="0"/>
              </a:rPr>
              <a:t> Nam </a:t>
            </a:r>
            <a:r>
              <a:rPr lang="en-US" sz="2400" dirty="0" err="1">
                <a:latin typeface="Calibri" pitchFamily="34" charset="0"/>
                <a:cs typeface="Calibri" pitchFamily="34" charset="0"/>
              </a:rPr>
              <a:t>Hồ</a:t>
            </a:r>
            <a:r>
              <a:rPr lang="en-US" sz="2400" dirty="0">
                <a:latin typeface="Calibri" pitchFamily="34" charset="0"/>
                <a:cs typeface="Calibri" pitchFamily="34" charset="0"/>
              </a:rPr>
              <a:t> </a:t>
            </a:r>
            <a:r>
              <a:rPr lang="en-US" sz="2400" dirty="0" err="1">
                <a:latin typeface="Calibri" pitchFamily="34" charset="0"/>
                <a:cs typeface="Calibri" pitchFamily="34" charset="0"/>
              </a:rPr>
              <a:t>Lớn</a:t>
            </a:r>
            <a:r>
              <a:rPr lang="en-US" sz="2400" dirty="0">
                <a:latin typeface="Calibri" pitchFamily="34" charset="0"/>
                <a:cs typeface="Calibri" pitchFamily="34" charset="0"/>
              </a:rPr>
              <a:t> </a:t>
            </a:r>
            <a:r>
              <a:rPr lang="en-US" sz="2400" dirty="0" err="1">
                <a:latin typeface="Calibri" pitchFamily="34" charset="0"/>
                <a:cs typeface="Calibri" pitchFamily="34" charset="0"/>
              </a:rPr>
              <a:t>và</a:t>
            </a:r>
            <a:r>
              <a:rPr lang="en-US" sz="2400" dirty="0">
                <a:latin typeface="Calibri" pitchFamily="34" charset="0"/>
                <a:cs typeface="Calibri" pitchFamily="34" charset="0"/>
              </a:rPr>
              <a:t> </a:t>
            </a:r>
            <a:r>
              <a:rPr lang="en-US" sz="2400" dirty="0" err="1">
                <a:latin typeface="Calibri" pitchFamily="34" charset="0"/>
                <a:cs typeface="Calibri" pitchFamily="34" charset="0"/>
              </a:rPr>
              <a:t>ven</a:t>
            </a:r>
            <a:r>
              <a:rPr lang="en-US" sz="2400" dirty="0">
                <a:latin typeface="Calibri" pitchFamily="34" charset="0"/>
                <a:cs typeface="Calibri" pitchFamily="34" charset="0"/>
              </a:rPr>
              <a:t> </a:t>
            </a:r>
            <a:r>
              <a:rPr lang="en-US" sz="2400" dirty="0" err="1">
                <a:latin typeface="Calibri" pitchFamily="34" charset="0"/>
                <a:cs typeface="Calibri" pitchFamily="34" charset="0"/>
              </a:rPr>
              <a:t>Đại</a:t>
            </a:r>
            <a:r>
              <a:rPr lang="en-US" sz="2400" dirty="0">
                <a:latin typeface="Calibri" pitchFamily="34" charset="0"/>
                <a:cs typeface="Calibri" pitchFamily="34" charset="0"/>
              </a:rPr>
              <a:t> </a:t>
            </a:r>
            <a:r>
              <a:rPr lang="en-US" sz="2400" dirty="0" err="1">
                <a:latin typeface="Calibri" pitchFamily="34" charset="0"/>
                <a:cs typeface="Calibri" pitchFamily="34" charset="0"/>
              </a:rPr>
              <a:t>Tây</a:t>
            </a:r>
            <a:r>
              <a:rPr lang="en-US" sz="2400" dirty="0">
                <a:latin typeface="Calibri" pitchFamily="34" charset="0"/>
                <a:cs typeface="Calibri" pitchFamily="34" charset="0"/>
              </a:rPr>
              <a:t> </a:t>
            </a:r>
            <a:r>
              <a:rPr lang="en-US" sz="2400" dirty="0" err="1">
                <a:latin typeface="Calibri" pitchFamily="34" charset="0"/>
                <a:cs typeface="Calibri" pitchFamily="34" charset="0"/>
              </a:rPr>
              <a:t>Dương</a:t>
            </a:r>
            <a:r>
              <a:rPr lang="en-US" sz="2400" dirty="0">
                <a:latin typeface="Calibri" pitchFamily="34" charset="0"/>
                <a:cs typeface="Calibri" pitchFamily="34" charset="0"/>
              </a:rPr>
              <a:t>.</a:t>
            </a:r>
            <a:endParaRPr lang="en-GB" sz="2400" dirty="0">
              <a:latin typeface="Calibri" pitchFamily="34" charset="0"/>
              <a:cs typeface="Calibri" pitchFamily="34" charset="0"/>
            </a:endParaRPr>
          </a:p>
          <a:p>
            <a:pPr marL="342900" indent="-342900">
              <a:lnSpc>
                <a:spcPct val="130000"/>
              </a:lnSpc>
              <a:buFont typeface="Arial" pitchFamily="34" charset="0"/>
              <a:buChar char="•"/>
            </a:pPr>
            <a:r>
              <a:rPr lang="en-US" sz="2400" dirty="0" err="1" smtClean="0">
                <a:latin typeface="Calibri" pitchFamily="34" charset="0"/>
                <a:cs typeface="Calibri" pitchFamily="34" charset="0"/>
              </a:rPr>
              <a:t>Gồm</a:t>
            </a:r>
            <a:r>
              <a:rPr lang="en-US" sz="2400" dirty="0" smtClean="0">
                <a:latin typeface="Calibri" pitchFamily="34" charset="0"/>
                <a:cs typeface="Calibri" pitchFamily="34" charset="0"/>
              </a:rPr>
              <a:t> </a:t>
            </a:r>
            <a:r>
              <a:rPr lang="en-US" sz="2400" dirty="0">
                <a:latin typeface="Calibri" pitchFamily="34" charset="0"/>
                <a:cs typeface="Calibri" pitchFamily="34" charset="0"/>
              </a:rPr>
              <a:t>2 </a:t>
            </a:r>
            <a:r>
              <a:rPr lang="en-US" sz="2400" dirty="0" err="1">
                <a:latin typeface="Calibri" pitchFamily="34" charset="0"/>
                <a:cs typeface="Calibri" pitchFamily="34" charset="0"/>
              </a:rPr>
              <a:t>dải</a:t>
            </a:r>
            <a:r>
              <a:rPr lang="en-US" sz="2400" dirty="0">
                <a:latin typeface="Calibri" pitchFamily="34" charset="0"/>
                <a:cs typeface="Calibri" pitchFamily="34" charset="0"/>
              </a:rPr>
              <a:t> </a:t>
            </a:r>
            <a:r>
              <a:rPr lang="en-US" sz="2400" dirty="0" err="1">
                <a:latin typeface="Calibri" pitchFamily="34" charset="0"/>
                <a:cs typeface="Calibri" pitchFamily="34" charset="0"/>
              </a:rPr>
              <a:t>siêu</a:t>
            </a:r>
            <a:r>
              <a:rPr lang="en-US" sz="2400" dirty="0">
                <a:latin typeface="Calibri" pitchFamily="34" charset="0"/>
                <a:cs typeface="Calibri" pitchFamily="34" charset="0"/>
              </a:rPr>
              <a:t> </a:t>
            </a:r>
            <a:r>
              <a:rPr lang="en-US" sz="2400" dirty="0" err="1">
                <a:latin typeface="Calibri" pitchFamily="34" charset="0"/>
                <a:cs typeface="Calibri" pitchFamily="34" charset="0"/>
              </a:rPr>
              <a:t>đô</a:t>
            </a:r>
            <a:r>
              <a:rPr lang="en-US" sz="2400" dirty="0">
                <a:latin typeface="Calibri" pitchFamily="34" charset="0"/>
                <a:cs typeface="Calibri" pitchFamily="34" charset="0"/>
              </a:rPr>
              <a:t> </a:t>
            </a:r>
            <a:r>
              <a:rPr lang="en-US" sz="2400" dirty="0" err="1">
                <a:latin typeface="Calibri" pitchFamily="34" charset="0"/>
                <a:cs typeface="Calibri" pitchFamily="34" charset="0"/>
              </a:rPr>
              <a:t>thị</a:t>
            </a:r>
            <a:r>
              <a:rPr lang="en-US" sz="2400" dirty="0">
                <a:latin typeface="Calibri" pitchFamily="34" charset="0"/>
                <a:cs typeface="Calibri" pitchFamily="34" charset="0"/>
              </a:rPr>
              <a:t> </a:t>
            </a:r>
            <a:r>
              <a:rPr lang="en-US" sz="2400" dirty="0" smtClean="0">
                <a:latin typeface="Calibri" pitchFamily="34" charset="0"/>
                <a:cs typeface="Calibri" pitchFamily="34" charset="0"/>
              </a:rPr>
              <a:t>Boston </a:t>
            </a:r>
            <a:r>
              <a:rPr lang="en-US" sz="2400" dirty="0" err="1">
                <a:latin typeface="Calibri" pitchFamily="34" charset="0"/>
                <a:cs typeface="Calibri" pitchFamily="34" charset="0"/>
              </a:rPr>
              <a:t>đến</a:t>
            </a:r>
            <a:r>
              <a:rPr lang="en-US" sz="2400" dirty="0">
                <a:latin typeface="Calibri" pitchFamily="34" charset="0"/>
                <a:cs typeface="Calibri" pitchFamily="34" charset="0"/>
              </a:rPr>
              <a:t> </a:t>
            </a:r>
            <a:r>
              <a:rPr lang="en-US" sz="2400" dirty="0" err="1">
                <a:latin typeface="Calibri" pitchFamily="34" charset="0"/>
                <a:cs typeface="Calibri" pitchFamily="34" charset="0"/>
              </a:rPr>
              <a:t>Wasington</a:t>
            </a:r>
            <a:r>
              <a:rPr lang="en-US" sz="2400" dirty="0">
                <a:latin typeface="Calibri" pitchFamily="34" charset="0"/>
                <a:cs typeface="Calibri" pitchFamily="34" charset="0"/>
              </a:rPr>
              <a:t> </a:t>
            </a:r>
            <a:r>
              <a:rPr lang="en-US" sz="2400" dirty="0" err="1">
                <a:latin typeface="Calibri" pitchFamily="34" charset="0"/>
                <a:cs typeface="Calibri" pitchFamily="34" charset="0"/>
              </a:rPr>
              <a:t>và</a:t>
            </a:r>
            <a:r>
              <a:rPr lang="en-US" sz="2400" dirty="0">
                <a:latin typeface="Calibri" pitchFamily="34" charset="0"/>
                <a:cs typeface="Calibri" pitchFamily="34" charset="0"/>
              </a:rPr>
              <a:t> </a:t>
            </a:r>
            <a:r>
              <a:rPr lang="en-US" sz="2400" dirty="0" err="1">
                <a:latin typeface="Calibri" pitchFamily="34" charset="0"/>
                <a:cs typeface="Calibri" pitchFamily="34" charset="0"/>
              </a:rPr>
              <a:t>từ</a:t>
            </a:r>
            <a:r>
              <a:rPr lang="en-US" sz="2400" dirty="0">
                <a:latin typeface="Calibri" pitchFamily="34" charset="0"/>
                <a:cs typeface="Calibri" pitchFamily="34" charset="0"/>
              </a:rPr>
              <a:t> Montreal </a:t>
            </a:r>
            <a:r>
              <a:rPr lang="en-US" sz="2400" dirty="0" err="1">
                <a:latin typeface="Calibri" pitchFamily="34" charset="0"/>
                <a:cs typeface="Calibri" pitchFamily="34" charset="0"/>
              </a:rPr>
              <a:t>đến</a:t>
            </a:r>
            <a:r>
              <a:rPr lang="en-US" sz="2400" dirty="0">
                <a:latin typeface="Calibri" pitchFamily="34" charset="0"/>
                <a:cs typeface="Calibri" pitchFamily="34" charset="0"/>
              </a:rPr>
              <a:t> </a:t>
            </a:r>
            <a:r>
              <a:rPr lang="en-US" sz="2400" dirty="0" smtClean="0">
                <a:latin typeface="Calibri" pitchFamily="34" charset="0"/>
                <a:cs typeface="Calibri" pitchFamily="34" charset="0"/>
              </a:rPr>
              <a:t>Chicago.</a:t>
            </a:r>
            <a:endParaRPr lang="vi-VN" sz="2400" dirty="0">
              <a:latin typeface="Calibri" pitchFamily="34" charset="0"/>
              <a:cs typeface="Calibri" pitchFamily="34" charset="0"/>
            </a:endParaRPr>
          </a:p>
          <a:p>
            <a:pPr marL="342900" indent="-342900">
              <a:lnSpc>
                <a:spcPct val="130000"/>
              </a:lnSpc>
              <a:buFont typeface="Arial" pitchFamily="34" charset="0"/>
              <a:buChar char="•"/>
            </a:pPr>
            <a:r>
              <a:rPr lang="en-US" sz="2400" dirty="0" err="1" smtClean="0">
                <a:latin typeface="Calibri" pitchFamily="34" charset="0"/>
                <a:cs typeface="Calibri" pitchFamily="34" charset="0"/>
              </a:rPr>
              <a:t>Nhiều</a:t>
            </a:r>
            <a:r>
              <a:rPr lang="en-US" sz="2400" dirty="0" smtClean="0">
                <a:latin typeface="Calibri" pitchFamily="34" charset="0"/>
                <a:cs typeface="Calibri" pitchFamily="34" charset="0"/>
              </a:rPr>
              <a:t> </a:t>
            </a:r>
            <a:r>
              <a:rPr lang="en-US" sz="2400" dirty="0" err="1">
                <a:latin typeface="Calibri" pitchFamily="34" charset="0"/>
                <a:cs typeface="Calibri" pitchFamily="34" charset="0"/>
              </a:rPr>
              <a:t>thành</a:t>
            </a:r>
            <a:r>
              <a:rPr lang="en-US" sz="2400" dirty="0">
                <a:latin typeface="Calibri" pitchFamily="34" charset="0"/>
                <a:cs typeface="Calibri" pitchFamily="34" charset="0"/>
              </a:rPr>
              <a:t> </a:t>
            </a:r>
            <a:r>
              <a:rPr lang="en-US" sz="2400" dirty="0" err="1">
                <a:latin typeface="Calibri" pitchFamily="34" charset="0"/>
                <a:cs typeface="Calibri" pitchFamily="34" charset="0"/>
              </a:rPr>
              <a:t>phố</a:t>
            </a:r>
            <a:r>
              <a:rPr lang="en-US" sz="2400" dirty="0">
                <a:latin typeface="Calibri" pitchFamily="34" charset="0"/>
                <a:cs typeface="Calibri" pitchFamily="34" charset="0"/>
              </a:rPr>
              <a:t> </a:t>
            </a:r>
            <a:r>
              <a:rPr lang="en-US" sz="2400" dirty="0" err="1">
                <a:latin typeface="Calibri" pitchFamily="34" charset="0"/>
                <a:cs typeface="Calibri" pitchFamily="34" charset="0"/>
              </a:rPr>
              <a:t>xuất</a:t>
            </a:r>
            <a:r>
              <a:rPr lang="en-US" sz="2400" dirty="0">
                <a:latin typeface="Calibri" pitchFamily="34" charset="0"/>
                <a:cs typeface="Calibri" pitchFamily="34" charset="0"/>
              </a:rPr>
              <a:t> </a:t>
            </a:r>
            <a:r>
              <a:rPr lang="en-US" sz="2400" dirty="0" err="1">
                <a:latin typeface="Calibri" pitchFamily="34" charset="0"/>
                <a:cs typeface="Calibri" pitchFamily="34" charset="0"/>
              </a:rPr>
              <a:t>hiện</a:t>
            </a:r>
            <a:r>
              <a:rPr lang="en-US" sz="2400" dirty="0">
                <a:latin typeface="Calibri" pitchFamily="34" charset="0"/>
                <a:cs typeface="Calibri" pitchFamily="34" charset="0"/>
              </a:rPr>
              <a:t> ở </a:t>
            </a:r>
            <a:r>
              <a:rPr lang="en-US" sz="2400" dirty="0" err="1">
                <a:latin typeface="Calibri" pitchFamily="34" charset="0"/>
                <a:cs typeface="Calibri" pitchFamily="34" charset="0"/>
              </a:rPr>
              <a:t>phía</a:t>
            </a:r>
            <a:r>
              <a:rPr lang="en-US" sz="2400" dirty="0">
                <a:latin typeface="Calibri" pitchFamily="34" charset="0"/>
                <a:cs typeface="Calibri" pitchFamily="34" charset="0"/>
              </a:rPr>
              <a:t> Nam </a:t>
            </a:r>
            <a:r>
              <a:rPr lang="en-US" sz="2400" dirty="0" err="1">
                <a:latin typeface="Calibri" pitchFamily="34" charset="0"/>
                <a:cs typeface="Calibri" pitchFamily="34" charset="0"/>
              </a:rPr>
              <a:t>và</a:t>
            </a:r>
            <a:r>
              <a:rPr lang="en-US" sz="2400" dirty="0">
                <a:latin typeface="Calibri" pitchFamily="34" charset="0"/>
                <a:cs typeface="Calibri" pitchFamily="34" charset="0"/>
              </a:rPr>
              <a:t> </a:t>
            </a:r>
            <a:r>
              <a:rPr lang="en-US" sz="2400" dirty="0" err="1">
                <a:latin typeface="Calibri" pitchFamily="34" charset="0"/>
                <a:cs typeface="Calibri" pitchFamily="34" charset="0"/>
              </a:rPr>
              <a:t>ven</a:t>
            </a:r>
            <a:r>
              <a:rPr lang="en-US" sz="2400" dirty="0">
                <a:latin typeface="Calibri" pitchFamily="34" charset="0"/>
                <a:cs typeface="Calibri" pitchFamily="34" charset="0"/>
              </a:rPr>
              <a:t> </a:t>
            </a:r>
            <a:r>
              <a:rPr lang="en-US" sz="2400" dirty="0" err="1">
                <a:latin typeface="Calibri" pitchFamily="34" charset="0"/>
                <a:cs typeface="Calibri" pitchFamily="34" charset="0"/>
              </a:rPr>
              <a:t>Thái</a:t>
            </a:r>
            <a:r>
              <a:rPr lang="en-US" sz="2400" dirty="0">
                <a:latin typeface="Calibri" pitchFamily="34" charset="0"/>
                <a:cs typeface="Calibri" pitchFamily="34" charset="0"/>
              </a:rPr>
              <a:t> </a:t>
            </a:r>
            <a:r>
              <a:rPr lang="en-US" sz="2400" dirty="0" err="1">
                <a:latin typeface="Calibri" pitchFamily="34" charset="0"/>
                <a:cs typeface="Calibri" pitchFamily="34" charset="0"/>
              </a:rPr>
              <a:t>Bình</a:t>
            </a:r>
            <a:r>
              <a:rPr lang="en-US" sz="2400" dirty="0">
                <a:latin typeface="Calibri" pitchFamily="34" charset="0"/>
                <a:cs typeface="Calibri" pitchFamily="34" charset="0"/>
              </a:rPr>
              <a:t> </a:t>
            </a:r>
            <a:r>
              <a:rPr lang="en-US" sz="2400" dirty="0" err="1">
                <a:latin typeface="Calibri" pitchFamily="34" charset="0"/>
                <a:cs typeface="Calibri" pitchFamily="34" charset="0"/>
              </a:rPr>
              <a:t>Dương</a:t>
            </a:r>
            <a:r>
              <a:rPr lang="en-US" sz="2400" dirty="0">
                <a:latin typeface="Calibri" pitchFamily="34" charset="0"/>
                <a:cs typeface="Calibri" pitchFamily="34" charset="0"/>
              </a:rPr>
              <a:t>.</a:t>
            </a:r>
            <a:endParaRPr lang="en-GB" sz="2400" dirty="0">
              <a:latin typeface="Calibri" pitchFamily="34" charset="0"/>
              <a:cs typeface="Calibri" pitchFamily="34" charset="0"/>
            </a:endParaRPr>
          </a:p>
        </p:txBody>
      </p:sp>
    </p:spTree>
    <p:extLst>
      <p:ext uri="{BB962C8B-B14F-4D97-AF65-F5344CB8AC3E}">
        <p14:creationId xmlns:p14="http://schemas.microsoft.com/office/powerpoint/2010/main" val="13177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00984"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Image result for DÂN CƯ ẢNH LO 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4952"/>
            <a:ext cx="3543010" cy="1761986"/>
          </a:xfrm>
          <a:prstGeom prst="rect">
            <a:avLst/>
          </a:prstGeom>
          <a:solidFill>
            <a:srgbClr val="FFFFFF">
              <a:shade val="85000"/>
            </a:srgbClr>
          </a:solidFill>
          <a:ln w="635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3111303" y="3359221"/>
            <a:ext cx="7382540" cy="2154436"/>
          </a:xfrm>
          <a:prstGeom prst="rect">
            <a:avLst/>
          </a:prstGeom>
          <a:noFill/>
        </p:spPr>
        <p:txBody>
          <a:bodyPr wrap="square" lIns="91440" tIns="45720" rIns="91440" bIns="45720">
            <a:spAutoFit/>
          </a:bodyPr>
          <a:lstStyle/>
          <a:p>
            <a:pPr algn="ctr"/>
            <a:r>
              <a:rPr lang="vi-VN" sz="4000" b="1" cap="none" spc="300" dirty="0" smtClean="0">
                <a:ln w="11430" cmpd="sng">
                  <a:solidFill>
                    <a:schemeClr val="accent1">
                      <a:tint val="10000"/>
                    </a:schemeClr>
                  </a:solidFill>
                  <a:prstDash val="solid"/>
                  <a:miter lim="800000"/>
                </a:ln>
                <a:solidFill>
                  <a:schemeClr val="accent1">
                    <a:lumMod val="50000"/>
                  </a:schemeClr>
                </a:solidFill>
                <a:effectLst>
                  <a:glow rad="45500">
                    <a:schemeClr val="accent1">
                      <a:satMod val="220000"/>
                      <a:alpha val="35000"/>
                    </a:schemeClr>
                  </a:glow>
                </a:effectLst>
              </a:rPr>
              <a:t>TIẾT 4</a:t>
            </a:r>
            <a:r>
              <a:rPr lang="en-US" sz="4000" b="1" cap="none" spc="300" dirty="0" smtClean="0">
                <a:ln w="11430" cmpd="sng">
                  <a:solidFill>
                    <a:schemeClr val="accent1">
                      <a:tint val="10000"/>
                    </a:schemeClr>
                  </a:solidFill>
                  <a:prstDash val="solid"/>
                  <a:miter lim="800000"/>
                </a:ln>
                <a:solidFill>
                  <a:schemeClr val="accent1">
                    <a:lumMod val="50000"/>
                  </a:schemeClr>
                </a:solidFill>
                <a:effectLst>
                  <a:glow rad="45500">
                    <a:schemeClr val="accent1">
                      <a:satMod val="220000"/>
                      <a:alpha val="35000"/>
                    </a:schemeClr>
                  </a:glow>
                </a:effectLst>
              </a:rPr>
              <a:t>0</a:t>
            </a:r>
            <a:r>
              <a:rPr lang="vi-VN" sz="4000" b="1" cap="none" spc="300" dirty="0" smtClean="0">
                <a:ln w="11430" cmpd="sng">
                  <a:solidFill>
                    <a:schemeClr val="accent1">
                      <a:tint val="10000"/>
                    </a:schemeClr>
                  </a:solidFill>
                  <a:prstDash val="solid"/>
                  <a:miter lim="800000"/>
                </a:ln>
                <a:solidFill>
                  <a:schemeClr val="accent1">
                    <a:lumMod val="50000"/>
                  </a:schemeClr>
                </a:solidFill>
                <a:effectLst>
                  <a:glow rad="45500">
                    <a:schemeClr val="accent1">
                      <a:satMod val="220000"/>
                      <a:alpha val="35000"/>
                    </a:schemeClr>
                  </a:glow>
                </a:effectLst>
              </a:rPr>
              <a:t> – BÀI 37</a:t>
            </a:r>
          </a:p>
          <a:p>
            <a:pPr algn="ctr"/>
            <a:endParaRPr lang="vi-VN" sz="4000" b="1" cap="none" spc="300" dirty="0" smtClean="0">
              <a:ln w="11430" cmpd="sng">
                <a:solidFill>
                  <a:schemeClr val="accent1">
                    <a:tint val="10000"/>
                  </a:schemeClr>
                </a:solidFill>
                <a:prstDash val="solid"/>
                <a:miter lim="800000"/>
              </a:ln>
              <a:solidFill>
                <a:schemeClr val="tx1"/>
              </a:solidFill>
              <a:effectLst>
                <a:glow rad="45500">
                  <a:schemeClr val="accent1">
                    <a:satMod val="220000"/>
                    <a:alpha val="35000"/>
                  </a:schemeClr>
                </a:glow>
              </a:effectLst>
            </a:endParaRPr>
          </a:p>
          <a:p>
            <a:pPr algn="ctr"/>
            <a:r>
              <a:rPr lang="vi-VN" sz="5400" b="1" spc="300" dirty="0" smtClean="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rPr>
              <a:t>DÂN CƯ BẮC MĨ</a:t>
            </a:r>
            <a:endParaRPr lang="en-US" sz="5400" b="1" cap="none"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endParaRPr>
          </a:p>
        </p:txBody>
      </p:sp>
      <p:pic>
        <p:nvPicPr>
          <p:cNvPr id="10" name="Picture 27" descr="Earth-16-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57408" y="3434952"/>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dinhnghia.vn/wp-content/uploads/2018/07/hop-chung-quoc-hoa-k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0720" y="0"/>
            <a:ext cx="4656178" cy="2669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a/a9/Aerial_view_of_East_River%2C_Lower_Manhattan%2C_New_York_Harbor%2C_1981.jpg/1200px-Aerial_view_of_East_River%2C_Lower_Manhattan%2C_New_York_Harbor%2C_19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635" y="-26731"/>
            <a:ext cx="4029301" cy="269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5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down)">
                                      <p:cBhvr>
                                        <p:cTn id="7" dur="500"/>
                                        <p:tgtEl>
                                          <p:spTgt spid="20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7582" y="340251"/>
            <a:ext cx="8456161" cy="923330"/>
          </a:xfrm>
          <a:prstGeom prst="rect">
            <a:avLst/>
          </a:prstGeom>
          <a:noFill/>
        </p:spPr>
        <p:txBody>
          <a:bodyPr wrap="none" lIns="91440" tIns="45720" rIns="91440" bIns="45720">
            <a:spAutoFit/>
          </a:bodyPr>
          <a:lstStyle/>
          <a:p>
            <a:pPr algn="ct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Newyork</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TP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không</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ngủ</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14" y="1321637"/>
            <a:ext cx="9898743" cy="521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974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428" t="9904" r="30238" b="41117"/>
          <a:stretch/>
        </p:blipFill>
        <p:spPr bwMode="auto">
          <a:xfrm>
            <a:off x="333829" y="173088"/>
            <a:ext cx="3362379" cy="31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8" y="3611788"/>
            <a:ext cx="3362380" cy="293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470" t="23864" r="51957" b="18554"/>
          <a:stretch/>
        </p:blipFill>
        <p:spPr bwMode="auto">
          <a:xfrm>
            <a:off x="8945201" y="173088"/>
            <a:ext cx="2894053" cy="327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5113" y="3611788"/>
            <a:ext cx="3943375" cy="293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112" y="428383"/>
            <a:ext cx="3943375" cy="29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0512" y="3611788"/>
            <a:ext cx="3483429" cy="305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8229599" y="129546"/>
            <a:ext cx="43543" cy="668491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0637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94"/>
        <p:cNvGrpSpPr/>
        <p:nvPr/>
      </p:nvGrpSpPr>
      <p:grpSpPr>
        <a:xfrm>
          <a:off x="0" y="0"/>
          <a:ext cx="0" cy="0"/>
          <a:chOff x="0" y="0"/>
          <a:chExt cx="0" cy="0"/>
        </a:xfrm>
      </p:grpSpPr>
      <p:grpSp>
        <p:nvGrpSpPr>
          <p:cNvPr id="195" name="Google Shape;195;p5"/>
          <p:cNvGrpSpPr/>
          <p:nvPr/>
        </p:nvGrpSpPr>
        <p:grpSpPr>
          <a:xfrm>
            <a:off x="420998" y="-1146619"/>
            <a:ext cx="5718548" cy="7075057"/>
            <a:chOff x="571507" y="1"/>
            <a:chExt cx="3206012" cy="6459888"/>
          </a:xfrm>
        </p:grpSpPr>
        <p:grpSp>
          <p:nvGrpSpPr>
            <p:cNvPr id="196" name="Google Shape;196;p5"/>
            <p:cNvGrpSpPr/>
            <p:nvPr/>
          </p:nvGrpSpPr>
          <p:grpSpPr>
            <a:xfrm>
              <a:off x="571507" y="1804854"/>
              <a:ext cx="3206012" cy="4655034"/>
              <a:chOff x="571507" y="1804854"/>
              <a:chExt cx="3206012" cy="4655034"/>
            </a:xfrm>
          </p:grpSpPr>
          <p:sp>
            <p:nvSpPr>
              <p:cNvPr id="197" name="Google Shape;197;p5"/>
              <p:cNvSpPr/>
              <p:nvPr/>
            </p:nvSpPr>
            <p:spPr>
              <a:xfrm rot="-176899">
                <a:off x="1679242" y="1852818"/>
                <a:ext cx="1982340" cy="4559107"/>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5"/>
              <p:cNvPicPr preferRelativeResize="0"/>
              <p:nvPr/>
            </p:nvPicPr>
            <p:blipFill rotWithShape="1">
              <a:blip r:embed="rId3">
                <a:alphaModFix/>
              </a:blip>
              <a:srcRect/>
              <a:stretch/>
            </p:blipFill>
            <p:spPr>
              <a:xfrm>
                <a:off x="571507" y="1978940"/>
                <a:ext cx="2834886" cy="4480948"/>
              </a:xfrm>
              <a:prstGeom prst="rect">
                <a:avLst/>
              </a:prstGeom>
              <a:noFill/>
              <a:ln>
                <a:noFill/>
              </a:ln>
              <a:effectLst>
                <a:outerShdw blurRad="50800" dist="38100" dir="5400000" algn="t" rotWithShape="0">
                  <a:srgbClr val="000000">
                    <a:alpha val="40000"/>
                  </a:srgbClr>
                </a:outerShdw>
              </a:effectLst>
            </p:spPr>
          </p:pic>
        </p:grpSp>
        <p:grpSp>
          <p:nvGrpSpPr>
            <p:cNvPr id="199" name="Google Shape;199;p5"/>
            <p:cNvGrpSpPr/>
            <p:nvPr/>
          </p:nvGrpSpPr>
          <p:grpSpPr>
            <a:xfrm>
              <a:off x="1590665" y="1"/>
              <a:ext cx="1034205" cy="2262204"/>
              <a:chOff x="1590665" y="123986"/>
              <a:chExt cx="1034205" cy="2107221"/>
            </a:xfrm>
          </p:grpSpPr>
          <p:pic>
            <p:nvPicPr>
              <p:cNvPr id="200" name="Google Shape;200;p5"/>
              <p:cNvPicPr preferRelativeResize="0"/>
              <p:nvPr/>
            </p:nvPicPr>
            <p:blipFill rotWithShape="1">
              <a:blip r:embed="rId4">
                <a:alphaModFix/>
              </a:blip>
              <a:srcRect/>
              <a:stretch/>
            </p:blipFill>
            <p:spPr>
              <a:xfrm>
                <a:off x="1590665" y="1240413"/>
                <a:ext cx="1034205" cy="990794"/>
              </a:xfrm>
              <a:prstGeom prst="rect">
                <a:avLst/>
              </a:prstGeom>
              <a:noFill/>
              <a:ln>
                <a:noFill/>
              </a:ln>
            </p:spPr>
          </p:pic>
          <p:cxnSp>
            <p:nvCxnSpPr>
              <p:cNvPr id="201" name="Google Shape;201;p5"/>
              <p:cNvCxnSpPr/>
              <p:nvPr/>
            </p:nvCxnSpPr>
            <p:spPr>
              <a:xfrm>
                <a:off x="2107768" y="123986"/>
                <a:ext cx="0" cy="1177872"/>
              </a:xfrm>
              <a:prstGeom prst="straightConnector1">
                <a:avLst/>
              </a:prstGeom>
              <a:noFill/>
              <a:ln w="38100" cap="flat" cmpd="sng">
                <a:solidFill>
                  <a:schemeClr val="dk1"/>
                </a:solidFill>
                <a:prstDash val="solid"/>
                <a:miter lim="800000"/>
                <a:headEnd type="none" w="sm" len="sm"/>
                <a:tailEnd type="none" w="sm" len="sm"/>
              </a:ln>
            </p:spPr>
          </p:cxnSp>
        </p:grpSp>
      </p:grpSp>
      <p:grpSp>
        <p:nvGrpSpPr>
          <p:cNvPr id="208" name="Google Shape;208;p5"/>
          <p:cNvGrpSpPr/>
          <p:nvPr/>
        </p:nvGrpSpPr>
        <p:grpSpPr>
          <a:xfrm>
            <a:off x="6334591" y="-328255"/>
            <a:ext cx="5908115" cy="7004825"/>
            <a:chOff x="8363368" y="-37974"/>
            <a:chExt cx="3298772" cy="6607600"/>
          </a:xfrm>
        </p:grpSpPr>
        <p:sp>
          <p:nvSpPr>
            <p:cNvPr id="209" name="Google Shape;209;p5"/>
            <p:cNvSpPr/>
            <p:nvPr/>
          </p:nvSpPr>
          <p:spPr>
            <a:xfrm rot="-176899">
              <a:off x="9446698" y="1939860"/>
              <a:ext cx="2099582" cy="4559107"/>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0" name="Google Shape;210;p5"/>
            <p:cNvPicPr preferRelativeResize="0"/>
            <p:nvPr/>
          </p:nvPicPr>
          <p:blipFill rotWithShape="1">
            <a:blip r:embed="rId5">
              <a:alphaModFix/>
            </a:blip>
            <a:srcRect/>
            <a:stretch/>
          </p:blipFill>
          <p:spPr>
            <a:xfrm>
              <a:off x="8363368" y="1978940"/>
              <a:ext cx="2944623" cy="4590686"/>
            </a:xfrm>
            <a:prstGeom prst="rect">
              <a:avLst/>
            </a:prstGeom>
            <a:noFill/>
            <a:ln>
              <a:noFill/>
            </a:ln>
          </p:spPr>
        </p:pic>
        <p:grpSp>
          <p:nvGrpSpPr>
            <p:cNvPr id="211" name="Google Shape;211;p5"/>
            <p:cNvGrpSpPr/>
            <p:nvPr/>
          </p:nvGrpSpPr>
          <p:grpSpPr>
            <a:xfrm>
              <a:off x="9318576" y="-37974"/>
              <a:ext cx="1034205" cy="2300179"/>
              <a:chOff x="1590665" y="123986"/>
              <a:chExt cx="1034205" cy="2107221"/>
            </a:xfrm>
          </p:grpSpPr>
          <p:pic>
            <p:nvPicPr>
              <p:cNvPr id="212" name="Google Shape;212;p5"/>
              <p:cNvPicPr preferRelativeResize="0"/>
              <p:nvPr/>
            </p:nvPicPr>
            <p:blipFill rotWithShape="1">
              <a:blip r:embed="rId4">
                <a:alphaModFix/>
              </a:blip>
              <a:srcRect/>
              <a:stretch/>
            </p:blipFill>
            <p:spPr>
              <a:xfrm>
                <a:off x="1590665" y="1240413"/>
                <a:ext cx="1034205" cy="990794"/>
              </a:xfrm>
              <a:prstGeom prst="rect">
                <a:avLst/>
              </a:prstGeom>
              <a:noFill/>
              <a:ln>
                <a:noFill/>
              </a:ln>
            </p:spPr>
          </p:pic>
          <p:cxnSp>
            <p:nvCxnSpPr>
              <p:cNvPr id="213" name="Google Shape;213;p5"/>
              <p:cNvCxnSpPr/>
              <p:nvPr/>
            </p:nvCxnSpPr>
            <p:spPr>
              <a:xfrm>
                <a:off x="2107768" y="123986"/>
                <a:ext cx="0" cy="1177872"/>
              </a:xfrm>
              <a:prstGeom prst="straightConnector1">
                <a:avLst/>
              </a:prstGeom>
              <a:noFill/>
              <a:ln w="38100" cap="flat" cmpd="sng">
                <a:solidFill>
                  <a:schemeClr val="dk1"/>
                </a:solidFill>
                <a:prstDash val="solid"/>
                <a:miter lim="800000"/>
                <a:headEnd type="none" w="sm" len="sm"/>
                <a:tailEnd type="none" w="sm" len="sm"/>
              </a:ln>
            </p:spPr>
          </p:cxnSp>
        </p:grpSp>
      </p:grpSp>
      <p:sp>
        <p:nvSpPr>
          <p:cNvPr id="21" name="TextBox 20"/>
          <p:cNvSpPr txBox="1"/>
          <p:nvPr/>
        </p:nvSpPr>
        <p:spPr>
          <a:xfrm>
            <a:off x="481215" y="1721444"/>
            <a:ext cx="5077757" cy="4708981"/>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vi-VN" sz="2000" b="1" dirty="0" smtClean="0">
                <a:solidFill>
                  <a:srgbClr val="C00000"/>
                </a:solidFill>
                <a:latin typeface="+mj-lt"/>
                <a:cs typeface="Calibri" pitchFamily="34" charset="0"/>
              </a:rPr>
              <a:t>1.  Sự phân bố dân cư</a:t>
            </a:r>
          </a:p>
          <a:p>
            <a:pPr marL="285750" indent="-285750">
              <a:lnSpc>
                <a:spcPct val="150000"/>
              </a:lnSpc>
              <a:buFontTx/>
              <a:buChar char="-"/>
            </a:pPr>
            <a:r>
              <a:rPr lang="vi-VN" sz="2000" dirty="0" smtClean="0">
                <a:latin typeface="+mj-lt"/>
                <a:cs typeface="Calibri" pitchFamily="34" charset="0"/>
              </a:rPr>
              <a:t>Dân số: </a:t>
            </a:r>
            <a:r>
              <a:rPr lang="vi-VN" sz="2000" dirty="0" smtClean="0">
                <a:solidFill>
                  <a:srgbClr val="C00000"/>
                </a:solidFill>
                <a:latin typeface="+mj-lt"/>
                <a:cs typeface="Calibri" pitchFamily="34" charset="0"/>
              </a:rPr>
              <a:t>493</a:t>
            </a:r>
            <a:r>
              <a:rPr lang="vi-VN" sz="2000" dirty="0" smtClean="0">
                <a:latin typeface="+mj-lt"/>
                <a:cs typeface="Calibri" pitchFamily="34" charset="0"/>
              </a:rPr>
              <a:t> triệu người (2017)</a:t>
            </a:r>
          </a:p>
          <a:p>
            <a:pPr marL="285750" indent="-285750">
              <a:lnSpc>
                <a:spcPct val="150000"/>
              </a:lnSpc>
              <a:buFontTx/>
              <a:buChar char="-"/>
            </a:pPr>
            <a:r>
              <a:rPr lang="vi-VN" sz="2000" dirty="0" smtClean="0">
                <a:latin typeface="+mj-lt"/>
                <a:cs typeface="Calibri" pitchFamily="34" charset="0"/>
              </a:rPr>
              <a:t>Mật độ dân số thấp: </a:t>
            </a:r>
            <a:r>
              <a:rPr lang="vi-VN" sz="2000" dirty="0" smtClean="0">
                <a:solidFill>
                  <a:srgbClr val="C00000"/>
                </a:solidFill>
                <a:latin typeface="+mj-lt"/>
                <a:cs typeface="Calibri" pitchFamily="34" charset="0"/>
              </a:rPr>
              <a:t>23</a:t>
            </a:r>
            <a:r>
              <a:rPr lang="vi-VN" sz="2000" dirty="0" smtClean="0">
                <a:latin typeface="+mj-lt"/>
                <a:cs typeface="Calibri" pitchFamily="34" charset="0"/>
              </a:rPr>
              <a:t> người/km</a:t>
            </a:r>
            <a:r>
              <a:rPr lang="vi-VN" sz="2000" baseline="30000" dirty="0" smtClean="0">
                <a:latin typeface="+mj-lt"/>
                <a:cs typeface="Calibri" pitchFamily="34" charset="0"/>
              </a:rPr>
              <a:t>2</a:t>
            </a:r>
            <a:endParaRPr lang="en-US" sz="2000" baseline="30000" dirty="0" smtClean="0">
              <a:latin typeface="+mj-lt"/>
              <a:cs typeface="Calibri" pitchFamily="34" charset="0"/>
            </a:endParaRPr>
          </a:p>
          <a:p>
            <a:pPr marL="285750" indent="-285750">
              <a:lnSpc>
                <a:spcPct val="150000"/>
              </a:lnSpc>
              <a:buFontTx/>
              <a:buChar char="-"/>
            </a:pPr>
            <a:r>
              <a:rPr lang="vi-VN" sz="2000" dirty="0">
                <a:latin typeface="+mj-lt"/>
                <a:cs typeface="Calibri" pitchFamily="34" charset="0"/>
              </a:rPr>
              <a:t>Dân cư phân bố </a:t>
            </a:r>
            <a:r>
              <a:rPr lang="vi-VN" sz="2000" dirty="0">
                <a:solidFill>
                  <a:srgbClr val="C00000"/>
                </a:solidFill>
                <a:latin typeface="+mj-lt"/>
                <a:cs typeface="Calibri" pitchFamily="34" charset="0"/>
              </a:rPr>
              <a:t>không đồng đều</a:t>
            </a:r>
            <a:r>
              <a:rPr lang="en-US" sz="2000" dirty="0">
                <a:solidFill>
                  <a:srgbClr val="C00000"/>
                </a:solidFill>
                <a:latin typeface="+mj-lt"/>
                <a:cs typeface="Calibri" pitchFamily="34" charset="0"/>
              </a:rPr>
              <a:t>:</a:t>
            </a:r>
          </a:p>
          <a:p>
            <a:pPr>
              <a:lnSpc>
                <a:spcPct val="150000"/>
              </a:lnSpc>
            </a:pP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 A-la-</a:t>
            </a:r>
            <a:r>
              <a:rPr lang="en-US" sz="2000" dirty="0" err="1">
                <a:latin typeface="Times New Roman" panose="02020603050405020304" pitchFamily="18" charset="0"/>
                <a:cs typeface="Times New Roman" panose="02020603050405020304" pitchFamily="18" charset="0"/>
              </a:rPr>
              <a:t>xca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Bắc</a:t>
            </a:r>
            <a:r>
              <a:rPr lang="en-US" sz="2000" dirty="0">
                <a:latin typeface="Times New Roman" panose="02020603050405020304" pitchFamily="18" charset="0"/>
                <a:cs typeface="Times New Roman" panose="02020603050405020304" pitchFamily="18" charset="0"/>
              </a:rPr>
              <a:t> Ca-</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-da.</a:t>
            </a:r>
            <a:endParaRPr lang="vi-VN" sz="2000" dirty="0">
              <a:latin typeface="Times New Roman" panose="02020603050405020304" pitchFamily="18" charset="0"/>
              <a:cs typeface="Times New Roman" panose="02020603050405020304" pitchFamily="18" charset="0"/>
            </a:endParaRPr>
          </a:p>
          <a:p>
            <a:pPr>
              <a:lnSpc>
                <a:spcPct val="150000"/>
              </a:lnSpc>
            </a:pPr>
            <a:r>
              <a:rPr lang="vi-VN" sz="2000" dirty="0">
                <a:latin typeface="+mj-lt"/>
                <a:cs typeface="Calibri" pitchFamily="34" charset="0"/>
              </a:rPr>
              <a:t>=&gt; Nguyên nhân: do sự phân hóa tự nhiên</a:t>
            </a:r>
            <a:r>
              <a:rPr lang="en-GB" sz="2000" dirty="0">
                <a:latin typeface="+mj-lt"/>
                <a:cs typeface="Calibri" pitchFamily="34" charset="0"/>
              </a:rPr>
              <a:t> </a:t>
            </a:r>
            <a:r>
              <a:rPr lang="en-GB" sz="2000" dirty="0" err="1">
                <a:latin typeface="Times New Roman" panose="02020603050405020304" pitchFamily="18" charset="0"/>
                <a:cs typeface="Times New Roman" panose="02020603050405020304" pitchFamily="18" charset="0"/>
              </a:rPr>
              <a:t>và</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sự</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phát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triển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kinh</a:t>
            </a:r>
            <a:r>
              <a:rPr lang="en-GB" sz="2000" dirty="0">
                <a:latin typeface="Times New Roman" panose="02020603050405020304" pitchFamily="18" charset="0"/>
                <a:cs typeface="Times New Roman" panose="02020603050405020304" pitchFamily="18" charset="0"/>
              </a:rPr>
              <a:t> </a:t>
            </a:r>
            <a:r>
              <a:rPr lang="en-GB" sz="2000" dirty="0" err="1" smtClean="0">
                <a:latin typeface="Times New Roman" panose="02020603050405020304" pitchFamily="18" charset="0"/>
                <a:cs typeface="Times New Roman" panose="02020603050405020304" pitchFamily="18" charset="0"/>
              </a:rPr>
              <a:t>tế</a:t>
            </a:r>
            <a:r>
              <a:rPr lang="en-GB" sz="2000" dirty="0">
                <a:latin typeface="Times New Roman" panose="02020603050405020304" pitchFamily="18" charset="0"/>
                <a:cs typeface="Times New Roman" panose="02020603050405020304" pitchFamily="18" charset="0"/>
              </a:rPr>
              <a:t>.</a:t>
            </a:r>
          </a:p>
          <a:p>
            <a:pPr marL="285750" indent="-285750">
              <a:lnSpc>
                <a:spcPct val="150000"/>
              </a:lnSpc>
              <a:buFontTx/>
              <a:buChar char="-"/>
            </a:pPr>
            <a:endParaRPr lang="vi-VN" sz="2000" dirty="0" smtClean="0">
              <a:latin typeface="+mj-lt"/>
              <a:cs typeface="Calibri" pitchFamily="34" charset="0"/>
            </a:endParaRPr>
          </a:p>
        </p:txBody>
      </p:sp>
      <p:sp>
        <p:nvSpPr>
          <p:cNvPr id="2" name="Rectangle 1"/>
          <p:cNvSpPr/>
          <p:nvPr/>
        </p:nvSpPr>
        <p:spPr>
          <a:xfrm>
            <a:off x="6494232" y="2402563"/>
            <a:ext cx="5041622" cy="4053417"/>
          </a:xfrm>
          <a:prstGeom prst="rect">
            <a:avLst/>
          </a:prstGeom>
        </p:spPr>
        <p:txBody>
          <a:bodyPr wrap="square">
            <a:spAutoFit/>
          </a:bodyPr>
          <a:lstStyle/>
          <a:p>
            <a:pPr>
              <a:lnSpc>
                <a:spcPct val="130000"/>
              </a:lnSpc>
            </a:pPr>
            <a:r>
              <a:rPr lang="vi-VN" sz="2000" b="1" dirty="0" smtClean="0">
                <a:solidFill>
                  <a:srgbClr val="C00000"/>
                </a:solidFill>
                <a:latin typeface="Calibri" pitchFamily="34" charset="0"/>
                <a:cs typeface="Calibri" pitchFamily="34" charset="0"/>
              </a:rPr>
              <a:t>2. Đặc điểm đô thị</a:t>
            </a:r>
            <a:endParaRPr lang="vi-VN" sz="2000" b="1" dirty="0">
              <a:solidFill>
                <a:srgbClr val="C00000"/>
              </a:solidFill>
              <a:latin typeface="Calibri" pitchFamily="34" charset="0"/>
              <a:cs typeface="Calibri" pitchFamily="34" charset="0"/>
            </a:endParaRPr>
          </a:p>
          <a:p>
            <a:pPr marL="342900" indent="-342900">
              <a:lnSpc>
                <a:spcPct val="130000"/>
              </a:lnSpc>
              <a:buFont typeface="Arial" pitchFamily="34" charset="0"/>
              <a:buChar char="•"/>
            </a:pPr>
            <a:r>
              <a:rPr lang="vi-VN" sz="2000" dirty="0">
                <a:solidFill>
                  <a:schemeClr val="tx1"/>
                </a:solidFill>
                <a:latin typeface="+mj-lt"/>
                <a:cs typeface="Calibri" pitchFamily="34" charset="0"/>
              </a:rPr>
              <a:t>Tỉ lệ ĐTH cao (&gt;80%)</a:t>
            </a:r>
          </a:p>
          <a:p>
            <a:pPr marL="342900" indent="-342900">
              <a:lnSpc>
                <a:spcPct val="130000"/>
              </a:lnSpc>
              <a:buFont typeface="Arial" pitchFamily="34" charset="0"/>
              <a:buChar char="•"/>
            </a:pPr>
            <a:r>
              <a:rPr lang="vi-VN" sz="2000" dirty="0">
                <a:solidFill>
                  <a:schemeClr val="tx1"/>
                </a:solidFill>
                <a:latin typeface="+mj-lt"/>
                <a:cs typeface="Calibri" pitchFamily="34" charset="0"/>
              </a:rPr>
              <a:t> Trình độ đô thị hóa cao</a:t>
            </a:r>
          </a:p>
          <a:p>
            <a:pPr marL="342900" indent="-342900">
              <a:lnSpc>
                <a:spcPct val="130000"/>
              </a:lnSpc>
              <a:buFont typeface="Arial" pitchFamily="34" charset="0"/>
              <a:buChar char="•"/>
            </a:pPr>
            <a:r>
              <a:rPr lang="vi-VN" sz="2000" dirty="0">
                <a:solidFill>
                  <a:schemeClr val="tx1"/>
                </a:solidFill>
                <a:latin typeface="+mj-lt"/>
                <a:cs typeface="Calibri" pitchFamily="34" charset="0"/>
              </a:rPr>
              <a:t>ĐTH gắn với quá trình công nghiệp hóa</a:t>
            </a:r>
          </a:p>
          <a:p>
            <a:pPr>
              <a:lnSpc>
                <a:spcPct val="130000"/>
              </a:lnSpc>
            </a:pPr>
            <a:r>
              <a:rPr lang="vi-VN" sz="2000" b="1" dirty="0">
                <a:solidFill>
                  <a:srgbClr val="C00000"/>
                </a:solidFill>
                <a:latin typeface="+mj-lt"/>
                <a:cs typeface="Calibri" pitchFamily="34" charset="0"/>
              </a:rPr>
              <a:t>- Phân bố</a:t>
            </a:r>
            <a:r>
              <a:rPr lang="vi-VN" sz="1800" b="1" dirty="0">
                <a:solidFill>
                  <a:srgbClr val="C00000"/>
                </a:solidFill>
                <a:latin typeface="+mj-lt"/>
                <a:cs typeface="Calibri" pitchFamily="34" charset="0"/>
              </a:rPr>
              <a:t>: </a:t>
            </a:r>
            <a:r>
              <a:rPr lang="en-US" sz="1800" dirty="0" err="1" smtClean="0">
                <a:latin typeface="Times New Roman" panose="02020603050405020304" pitchFamily="18" charset="0"/>
                <a:cs typeface="Times New Roman" panose="02020603050405020304" pitchFamily="18" charset="0"/>
              </a:rPr>
              <a:t>Phần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lớn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nằm</a:t>
            </a:r>
            <a:r>
              <a:rPr lang="en-US" sz="1800" dirty="0" smtClean="0">
                <a:latin typeface="Times New Roman" panose="02020603050405020304" pitchFamily="18" charset="0"/>
                <a:cs typeface="Times New Roman" panose="02020603050405020304" pitchFamily="18" charset="0"/>
              </a:rPr>
              <a:t> ở </a:t>
            </a:r>
            <a:r>
              <a:rPr lang="en-US" sz="1800" dirty="0" err="1" smtClean="0">
                <a:latin typeface="Times New Roman" panose="02020603050405020304" pitchFamily="18" charset="0"/>
                <a:cs typeface="Times New Roman" panose="02020603050405020304" pitchFamily="18" charset="0"/>
              </a:rPr>
              <a:t>phía</a:t>
            </a:r>
            <a:r>
              <a:rPr lang="en-US" sz="1800" dirty="0" smtClean="0">
                <a:latin typeface="Times New Roman" panose="02020603050405020304" pitchFamily="18" charset="0"/>
                <a:cs typeface="Times New Roman" panose="02020603050405020304" pitchFamily="18" charset="0"/>
              </a:rPr>
              <a:t> Nam </a:t>
            </a:r>
            <a:r>
              <a:rPr lang="en-US" sz="1800" dirty="0" err="1" smtClean="0">
                <a:latin typeface="Times New Roman" panose="02020603050405020304" pitchFamily="18" charset="0"/>
                <a:cs typeface="Times New Roman" panose="02020603050405020304" pitchFamily="18" charset="0"/>
              </a:rPr>
              <a:t>Hồ</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Lớn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ven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Đại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Tây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Dương</a:t>
            </a:r>
            <a:r>
              <a:rPr lang="en-US" sz="1800" dirty="0" smtClean="0">
                <a:latin typeface="Times New Roman" panose="02020603050405020304" pitchFamily="18" charset="0"/>
                <a:cs typeface="Times New Roman" panose="02020603050405020304" pitchFamily="18" charset="0"/>
              </a:rPr>
              <a:t>.</a:t>
            </a:r>
            <a:endParaRPr lang="en-GB" sz="1800" dirty="0">
              <a:latin typeface="+mj-lt"/>
              <a:cs typeface="Calibri" pitchFamily="34" charset="0"/>
            </a:endParaRPr>
          </a:p>
          <a:p>
            <a:pPr marL="342900" indent="-342900">
              <a:lnSpc>
                <a:spcPct val="130000"/>
              </a:lnSpc>
              <a:buFont typeface="Arial" pitchFamily="34" charset="0"/>
              <a:buChar char="•"/>
            </a:pP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dải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Boston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Wasington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Montreal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Chicago</a:t>
            </a:r>
            <a:r>
              <a:rPr lang="en-US" sz="2000" dirty="0">
                <a:latin typeface="Calibri" pitchFamily="34" charset="0"/>
                <a:cs typeface="Calibri" pitchFamily="34" charset="0"/>
              </a:rPr>
              <a:t>.</a:t>
            </a:r>
            <a:endParaRPr lang="vi-VN" sz="2000" dirty="0">
              <a:latin typeface="Calibri" pitchFamily="34" charset="0"/>
              <a:cs typeface="Calibri" pitchFamily="34" charset="0"/>
            </a:endParaRPr>
          </a:p>
          <a:p>
            <a:pPr marL="342900" indent="-342900">
              <a:lnSpc>
                <a:spcPct val="130000"/>
              </a:lnSpc>
              <a:buFont typeface="Arial" pitchFamily="34" charset="0"/>
              <a:buChar char="•"/>
            </a:pP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phía</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Dương</a:t>
            </a:r>
            <a:r>
              <a:rPr lang="en-US" sz="2000" dirty="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3678570" y="-8793"/>
            <a:ext cx="56893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DÂN CƯ BẮC MĨ</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483429" y="232230"/>
            <a:ext cx="6342742" cy="9434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t>CỦNG CỐ</a:t>
            </a:r>
            <a:endParaRPr lang="en-GB" sz="4400" b="1" dirty="0"/>
          </a:p>
        </p:txBody>
      </p:sp>
      <p:sp>
        <p:nvSpPr>
          <p:cNvPr id="3" name="Rectangle 2"/>
          <p:cNvSpPr/>
          <p:nvPr/>
        </p:nvSpPr>
        <p:spPr>
          <a:xfrm>
            <a:off x="1698171" y="2103997"/>
            <a:ext cx="9913257" cy="3244158"/>
          </a:xfrm>
          <a:prstGeom prst="rect">
            <a:avLst/>
          </a:prstGeom>
        </p:spPr>
        <p:txBody>
          <a:bodyPr wrap="square">
            <a:spAutoFit/>
          </a:bodyPr>
          <a:lstStyle/>
          <a:p>
            <a:pPr>
              <a:lnSpc>
                <a:spcPct val="150000"/>
              </a:lnSpc>
            </a:pPr>
            <a:r>
              <a:rPr lang="en-US" sz="2800" b="1" dirty="0" err="1"/>
              <a:t>Câu</a:t>
            </a:r>
            <a:r>
              <a:rPr lang="en-US" sz="2800" b="1" dirty="0"/>
              <a:t> 1: </a:t>
            </a:r>
            <a:r>
              <a:rPr lang="en-US" sz="2800" b="1" dirty="0" err="1"/>
              <a:t>Bắc</a:t>
            </a:r>
            <a:r>
              <a:rPr lang="en-US" sz="2800" b="1" dirty="0"/>
              <a:t> </a:t>
            </a:r>
            <a:r>
              <a:rPr lang="en-US" sz="2800" b="1" dirty="0" err="1"/>
              <a:t>Mỹ</a:t>
            </a:r>
            <a:r>
              <a:rPr lang="en-US" sz="2800" b="1" dirty="0"/>
              <a:t> </a:t>
            </a:r>
            <a:r>
              <a:rPr lang="en-US" sz="2800" b="1" dirty="0" err="1"/>
              <a:t>có</a:t>
            </a:r>
            <a:r>
              <a:rPr lang="en-US" sz="2800" b="1" dirty="0"/>
              <a:t> </a:t>
            </a:r>
            <a:r>
              <a:rPr lang="en-US" sz="2800" b="1" dirty="0" err="1"/>
              <a:t>bao</a:t>
            </a:r>
            <a:r>
              <a:rPr lang="en-US" sz="2800" b="1" dirty="0"/>
              <a:t> </a:t>
            </a:r>
            <a:r>
              <a:rPr lang="en-US" sz="2800" b="1" dirty="0" err="1"/>
              <a:t>nhiêu</a:t>
            </a:r>
            <a:r>
              <a:rPr lang="en-US" sz="2800" b="1" dirty="0"/>
              <a:t> </a:t>
            </a:r>
            <a:r>
              <a:rPr lang="en-US" sz="2800" b="1" dirty="0" err="1"/>
              <a:t>thành</a:t>
            </a:r>
            <a:r>
              <a:rPr lang="en-US" sz="2800" b="1" dirty="0"/>
              <a:t> </a:t>
            </a:r>
            <a:r>
              <a:rPr lang="en-US" sz="2800" b="1" dirty="0" err="1"/>
              <a:t>phố</a:t>
            </a:r>
            <a:r>
              <a:rPr lang="en-US" sz="2800" b="1" dirty="0"/>
              <a:t> </a:t>
            </a:r>
            <a:r>
              <a:rPr lang="en-US" sz="2800" b="1" dirty="0" err="1"/>
              <a:t>trên</a:t>
            </a:r>
            <a:r>
              <a:rPr lang="en-US" sz="2800" b="1" dirty="0"/>
              <a:t> 10 </a:t>
            </a:r>
            <a:r>
              <a:rPr lang="en-US" sz="2800" b="1" dirty="0" err="1"/>
              <a:t>triệu</a:t>
            </a:r>
            <a:r>
              <a:rPr lang="en-US" sz="2800" b="1" dirty="0"/>
              <a:t> </a:t>
            </a:r>
            <a:r>
              <a:rPr lang="en-US" sz="2800" b="1" dirty="0" err="1"/>
              <a:t>dân</a:t>
            </a:r>
            <a:endParaRPr lang="en-GB" sz="2800" dirty="0"/>
          </a:p>
          <a:p>
            <a:pPr marL="457200" lvl="0" indent="-457200">
              <a:lnSpc>
                <a:spcPct val="150000"/>
              </a:lnSpc>
              <a:buFont typeface="+mj-lt"/>
              <a:buAutoNum type="alphaUcPeriod"/>
            </a:pPr>
            <a:r>
              <a:rPr lang="en-US" sz="2800" dirty="0"/>
              <a:t>4 </a:t>
            </a:r>
            <a:r>
              <a:rPr lang="en-US" sz="2800" dirty="0" err="1"/>
              <a:t>thành</a:t>
            </a:r>
            <a:r>
              <a:rPr lang="en-US" sz="2800" dirty="0"/>
              <a:t> </a:t>
            </a:r>
            <a:r>
              <a:rPr lang="en-US" sz="2800" dirty="0" err="1"/>
              <a:t>phố</a:t>
            </a:r>
            <a:endParaRPr lang="en-GB" sz="2800" dirty="0"/>
          </a:p>
          <a:p>
            <a:pPr marL="457200" lvl="0" indent="-457200">
              <a:lnSpc>
                <a:spcPct val="150000"/>
              </a:lnSpc>
              <a:buFont typeface="+mj-lt"/>
              <a:buAutoNum type="alphaUcPeriod"/>
            </a:pPr>
            <a:r>
              <a:rPr lang="en-US" sz="2800" dirty="0"/>
              <a:t>5 </a:t>
            </a:r>
            <a:r>
              <a:rPr lang="en-US" sz="2800" dirty="0" err="1"/>
              <a:t>thành</a:t>
            </a:r>
            <a:r>
              <a:rPr lang="en-US" sz="2800" dirty="0"/>
              <a:t> </a:t>
            </a:r>
            <a:r>
              <a:rPr lang="en-US" sz="2800" dirty="0" err="1"/>
              <a:t>phố</a:t>
            </a:r>
            <a:endParaRPr lang="en-GB" sz="2800" dirty="0"/>
          </a:p>
          <a:p>
            <a:pPr marL="457200" lvl="0" indent="-457200">
              <a:lnSpc>
                <a:spcPct val="150000"/>
              </a:lnSpc>
              <a:buFont typeface="+mj-lt"/>
              <a:buAutoNum type="alphaUcPeriod"/>
            </a:pPr>
            <a:r>
              <a:rPr lang="en-US" sz="2800" dirty="0"/>
              <a:t>3 </a:t>
            </a:r>
            <a:r>
              <a:rPr lang="en-US" sz="2800" dirty="0" err="1"/>
              <a:t>thành</a:t>
            </a:r>
            <a:r>
              <a:rPr lang="en-US" sz="2800" dirty="0"/>
              <a:t> </a:t>
            </a:r>
            <a:r>
              <a:rPr lang="en-US" sz="2800" dirty="0" err="1"/>
              <a:t>phố</a:t>
            </a:r>
            <a:endParaRPr lang="en-GB" sz="2800" dirty="0"/>
          </a:p>
          <a:p>
            <a:pPr marL="457200" lvl="0" indent="-457200">
              <a:lnSpc>
                <a:spcPct val="150000"/>
              </a:lnSpc>
              <a:buFont typeface="+mj-lt"/>
              <a:buAutoNum type="alphaUcPeriod"/>
            </a:pPr>
            <a:r>
              <a:rPr lang="en-US" sz="2800" dirty="0"/>
              <a:t>2 </a:t>
            </a:r>
            <a:r>
              <a:rPr lang="en-US" sz="2800" dirty="0" err="1"/>
              <a:t>thành</a:t>
            </a:r>
            <a:r>
              <a:rPr lang="en-US" sz="2800" dirty="0"/>
              <a:t> </a:t>
            </a:r>
            <a:r>
              <a:rPr lang="en-US" sz="2800" dirty="0" err="1"/>
              <a:t>phố</a:t>
            </a:r>
            <a:endParaRPr lang="en-GB" sz="2800" dirty="0"/>
          </a:p>
        </p:txBody>
      </p:sp>
      <p:sp>
        <p:nvSpPr>
          <p:cNvPr id="4" name="Smiley Face 3"/>
          <p:cNvSpPr/>
          <p:nvPr/>
        </p:nvSpPr>
        <p:spPr>
          <a:xfrm>
            <a:off x="1290464" y="3942079"/>
            <a:ext cx="943429" cy="870857"/>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538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483429" y="232230"/>
            <a:ext cx="6342742" cy="9434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t>CỦNG CỐ</a:t>
            </a:r>
            <a:endParaRPr lang="en-GB" sz="4400" b="1" dirty="0"/>
          </a:p>
        </p:txBody>
      </p:sp>
      <p:sp>
        <p:nvSpPr>
          <p:cNvPr id="3" name="Rectangle 2"/>
          <p:cNvSpPr/>
          <p:nvPr/>
        </p:nvSpPr>
        <p:spPr>
          <a:xfrm>
            <a:off x="1698171" y="2103997"/>
            <a:ext cx="9913257" cy="3323987"/>
          </a:xfrm>
          <a:prstGeom prst="rect">
            <a:avLst/>
          </a:prstGeom>
        </p:spPr>
        <p:txBody>
          <a:bodyPr wrap="square">
            <a:spAutoFit/>
          </a:bodyPr>
          <a:lstStyle/>
          <a:p>
            <a:pPr>
              <a:lnSpc>
                <a:spcPct val="150000"/>
              </a:lnSpc>
            </a:pPr>
            <a:r>
              <a:rPr lang="vi-VN" sz="2800" b="1" dirty="0" smtClean="0"/>
              <a:t>Câu 2: Phía </a:t>
            </a:r>
            <a:r>
              <a:rPr lang="vi-VN" sz="2800" b="1" dirty="0"/>
              <a:t>b</a:t>
            </a:r>
            <a:r>
              <a:rPr lang="en-US" sz="2800" b="1" dirty="0" err="1" smtClean="0"/>
              <a:t>ắc</a:t>
            </a:r>
            <a:r>
              <a:rPr lang="en-US" sz="2800" b="1" dirty="0" smtClean="0"/>
              <a:t> </a:t>
            </a:r>
            <a:r>
              <a:rPr lang="en-US" sz="2800" b="1" dirty="0" err="1"/>
              <a:t>của</a:t>
            </a:r>
            <a:r>
              <a:rPr lang="en-US" sz="2800" b="1" dirty="0"/>
              <a:t> Canada </a:t>
            </a:r>
            <a:r>
              <a:rPr lang="en-US" sz="2800" b="1" dirty="0" err="1"/>
              <a:t>thưa</a:t>
            </a:r>
            <a:r>
              <a:rPr lang="en-US" sz="2800" b="1" dirty="0"/>
              <a:t> </a:t>
            </a:r>
            <a:r>
              <a:rPr lang="en-US" sz="2800" b="1" dirty="0" err="1"/>
              <a:t>dân</a:t>
            </a:r>
            <a:r>
              <a:rPr lang="en-US" sz="2800" b="1" dirty="0"/>
              <a:t> </a:t>
            </a:r>
            <a:r>
              <a:rPr lang="en-US" sz="2800" b="1" dirty="0" err="1"/>
              <a:t>là</a:t>
            </a:r>
            <a:r>
              <a:rPr lang="en-US" sz="2800" b="1" dirty="0"/>
              <a:t> </a:t>
            </a:r>
            <a:r>
              <a:rPr lang="en-US" sz="2800" b="1" dirty="0" smtClean="0"/>
              <a:t>do</a:t>
            </a:r>
            <a:r>
              <a:rPr lang="vi-VN" sz="2800" b="1" dirty="0" smtClean="0"/>
              <a:t>:</a:t>
            </a:r>
            <a:r>
              <a:rPr lang="en-US" sz="2800" b="1" dirty="0" smtClean="0"/>
              <a:t> </a:t>
            </a:r>
            <a:endParaRPr lang="en-GB" sz="2800" dirty="0"/>
          </a:p>
          <a:p>
            <a:pPr marL="514350" lvl="0" indent="-514350">
              <a:lnSpc>
                <a:spcPct val="150000"/>
              </a:lnSpc>
              <a:buFont typeface="+mj-lt"/>
              <a:buAutoNum type="alphaUcPeriod"/>
            </a:pPr>
            <a:r>
              <a:rPr lang="en-US" sz="2800" dirty="0" err="1"/>
              <a:t>Địa</a:t>
            </a:r>
            <a:r>
              <a:rPr lang="en-US" sz="2800" dirty="0"/>
              <a:t> </a:t>
            </a:r>
            <a:r>
              <a:rPr lang="en-US" sz="2800" dirty="0" err="1"/>
              <a:t>hình</a:t>
            </a:r>
            <a:r>
              <a:rPr lang="en-US" sz="2800" dirty="0"/>
              <a:t> </a:t>
            </a:r>
            <a:r>
              <a:rPr lang="en-US" sz="2800" dirty="0" err="1"/>
              <a:t>hiểm</a:t>
            </a:r>
            <a:r>
              <a:rPr lang="en-US" sz="2800" dirty="0"/>
              <a:t> </a:t>
            </a:r>
            <a:r>
              <a:rPr lang="en-US" sz="2800" dirty="0" err="1"/>
              <a:t>trở</a:t>
            </a:r>
            <a:endParaRPr lang="en-GB" sz="2800" dirty="0"/>
          </a:p>
          <a:p>
            <a:pPr marL="514350" lvl="0" indent="-514350">
              <a:lnSpc>
                <a:spcPct val="150000"/>
              </a:lnSpc>
              <a:buFont typeface="+mj-lt"/>
              <a:buAutoNum type="alphaUcPeriod"/>
            </a:pPr>
            <a:r>
              <a:rPr lang="en-US" sz="2800" dirty="0" err="1"/>
              <a:t>Khí</a:t>
            </a:r>
            <a:r>
              <a:rPr lang="en-US" sz="2800" dirty="0"/>
              <a:t> </a:t>
            </a:r>
            <a:r>
              <a:rPr lang="en-US" sz="2800" dirty="0" err="1"/>
              <a:t>hậu</a:t>
            </a:r>
            <a:r>
              <a:rPr lang="en-US" sz="2800" dirty="0"/>
              <a:t> </a:t>
            </a:r>
            <a:r>
              <a:rPr lang="en-US" sz="2800" dirty="0" err="1"/>
              <a:t>khắc</a:t>
            </a:r>
            <a:r>
              <a:rPr lang="en-US" sz="2800" dirty="0"/>
              <a:t> </a:t>
            </a:r>
            <a:r>
              <a:rPr lang="en-US" sz="2800" dirty="0" err="1"/>
              <a:t>nghiệt</a:t>
            </a:r>
            <a:endParaRPr lang="en-GB" sz="2800" dirty="0"/>
          </a:p>
          <a:p>
            <a:pPr marL="514350" lvl="0" indent="-514350">
              <a:lnSpc>
                <a:spcPct val="150000"/>
              </a:lnSpc>
              <a:buFont typeface="+mj-lt"/>
              <a:buAutoNum type="alphaUcPeriod"/>
            </a:pPr>
            <a:r>
              <a:rPr lang="en-US" sz="2800" dirty="0" err="1"/>
              <a:t>Ít</a:t>
            </a:r>
            <a:r>
              <a:rPr lang="en-US" sz="2800" dirty="0"/>
              <a:t> </a:t>
            </a:r>
            <a:r>
              <a:rPr lang="en-US" sz="2800" dirty="0" err="1"/>
              <a:t>đất</a:t>
            </a:r>
            <a:r>
              <a:rPr lang="en-US" sz="2800" dirty="0"/>
              <a:t> </a:t>
            </a:r>
            <a:r>
              <a:rPr lang="en-US" sz="2800" dirty="0" err="1"/>
              <a:t>đai</a:t>
            </a:r>
            <a:r>
              <a:rPr lang="en-US" sz="2800" dirty="0"/>
              <a:t> </a:t>
            </a:r>
            <a:endParaRPr lang="en-GB" sz="2800" dirty="0"/>
          </a:p>
          <a:p>
            <a:pPr marL="514350" lvl="0" indent="-514350">
              <a:lnSpc>
                <a:spcPct val="150000"/>
              </a:lnSpc>
              <a:buFont typeface="+mj-lt"/>
              <a:buAutoNum type="alphaUcPeriod"/>
            </a:pPr>
            <a:r>
              <a:rPr lang="en-US" sz="2800" dirty="0" err="1"/>
              <a:t>Ít</a:t>
            </a:r>
            <a:r>
              <a:rPr lang="en-US" sz="2800" dirty="0"/>
              <a:t> </a:t>
            </a:r>
            <a:r>
              <a:rPr lang="en-US" sz="2800" dirty="0" err="1"/>
              <a:t>sông</a:t>
            </a:r>
            <a:r>
              <a:rPr lang="en-US" sz="2800" dirty="0"/>
              <a:t> </a:t>
            </a:r>
            <a:r>
              <a:rPr lang="en-US" sz="2800" dirty="0" err="1"/>
              <a:t>ngòi</a:t>
            </a:r>
            <a:endParaRPr lang="en-GB" sz="2800" dirty="0"/>
          </a:p>
        </p:txBody>
      </p:sp>
      <p:sp>
        <p:nvSpPr>
          <p:cNvPr id="4" name="Smiley Face 3"/>
          <p:cNvSpPr/>
          <p:nvPr/>
        </p:nvSpPr>
        <p:spPr>
          <a:xfrm>
            <a:off x="1226456" y="3330561"/>
            <a:ext cx="943429" cy="870857"/>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3363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483429" y="232230"/>
            <a:ext cx="6342742" cy="9434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t>CỦNG CỐ</a:t>
            </a:r>
            <a:endParaRPr lang="en-GB" sz="4400" b="1" dirty="0"/>
          </a:p>
        </p:txBody>
      </p:sp>
      <p:sp>
        <p:nvSpPr>
          <p:cNvPr id="3" name="Rectangle 2"/>
          <p:cNvSpPr/>
          <p:nvPr/>
        </p:nvSpPr>
        <p:spPr>
          <a:xfrm>
            <a:off x="1698171" y="2103997"/>
            <a:ext cx="9913257" cy="3323987"/>
          </a:xfrm>
          <a:prstGeom prst="rect">
            <a:avLst/>
          </a:prstGeom>
        </p:spPr>
        <p:txBody>
          <a:bodyPr wrap="square">
            <a:spAutoFit/>
          </a:bodyPr>
          <a:lstStyle/>
          <a:p>
            <a:pPr>
              <a:lnSpc>
                <a:spcPct val="150000"/>
              </a:lnSpc>
            </a:pPr>
            <a:r>
              <a:rPr lang="vi-VN" sz="2800" b="1" dirty="0" smtClean="0"/>
              <a:t>Câu 3: </a:t>
            </a:r>
            <a:r>
              <a:rPr lang="en-US" sz="2800" b="1" dirty="0" err="1" smtClean="0"/>
              <a:t>Tỉ</a:t>
            </a:r>
            <a:r>
              <a:rPr lang="en-US" sz="2800" b="1" dirty="0" smtClean="0"/>
              <a:t> </a:t>
            </a:r>
            <a:r>
              <a:rPr lang="en-US" sz="2800" b="1" dirty="0" err="1"/>
              <a:t>lệ</a:t>
            </a:r>
            <a:r>
              <a:rPr lang="en-US" sz="2800" b="1" dirty="0"/>
              <a:t> </a:t>
            </a:r>
            <a:r>
              <a:rPr lang="en-US" sz="2800" b="1" dirty="0" err="1"/>
              <a:t>dân</a:t>
            </a:r>
            <a:r>
              <a:rPr lang="en-US" sz="2800" b="1" dirty="0"/>
              <a:t> </a:t>
            </a:r>
            <a:r>
              <a:rPr lang="en-US" sz="2800" b="1" dirty="0" err="1"/>
              <a:t>số</a:t>
            </a:r>
            <a:r>
              <a:rPr lang="en-US" sz="2800" b="1" dirty="0"/>
              <a:t> </a:t>
            </a:r>
            <a:r>
              <a:rPr lang="en-US" sz="2800" b="1" dirty="0" err="1"/>
              <a:t>đô</a:t>
            </a:r>
            <a:r>
              <a:rPr lang="en-US" sz="2800" b="1" dirty="0"/>
              <a:t> </a:t>
            </a:r>
            <a:r>
              <a:rPr lang="en-US" sz="2800" b="1" dirty="0" err="1"/>
              <a:t>thị</a:t>
            </a:r>
            <a:r>
              <a:rPr lang="en-US" sz="2800" b="1" dirty="0"/>
              <a:t> </a:t>
            </a:r>
            <a:r>
              <a:rPr lang="en-US" sz="2800" b="1" dirty="0" err="1"/>
              <a:t>các</a:t>
            </a:r>
            <a:r>
              <a:rPr lang="en-US" sz="2800" b="1" dirty="0"/>
              <a:t> </a:t>
            </a:r>
            <a:r>
              <a:rPr lang="en-US" sz="2800" b="1" dirty="0" err="1"/>
              <a:t>nước</a:t>
            </a:r>
            <a:r>
              <a:rPr lang="en-US" sz="2800" b="1" dirty="0"/>
              <a:t> </a:t>
            </a:r>
            <a:r>
              <a:rPr lang="en-US" sz="2800" b="1" dirty="0" err="1"/>
              <a:t>Bắc</a:t>
            </a:r>
            <a:r>
              <a:rPr lang="en-US" sz="2800" b="1" dirty="0"/>
              <a:t> </a:t>
            </a:r>
            <a:r>
              <a:rPr lang="en-US" sz="2800" b="1" dirty="0" err="1"/>
              <a:t>Mỹ</a:t>
            </a:r>
            <a:r>
              <a:rPr lang="en-US" sz="2800" b="1" dirty="0"/>
              <a:t> </a:t>
            </a:r>
            <a:r>
              <a:rPr lang="en-US" sz="2800" b="1" dirty="0" err="1"/>
              <a:t>là</a:t>
            </a:r>
            <a:endParaRPr lang="en-GB" sz="2800" dirty="0"/>
          </a:p>
          <a:p>
            <a:pPr marL="514350" lvl="0" indent="-514350">
              <a:lnSpc>
                <a:spcPct val="150000"/>
              </a:lnSpc>
              <a:buFont typeface="+mj-lt"/>
              <a:buAutoNum type="alphaUcPeriod"/>
            </a:pPr>
            <a:r>
              <a:rPr lang="en-US" sz="2800" dirty="0"/>
              <a:t>75%</a:t>
            </a:r>
            <a:endParaRPr lang="en-GB" sz="2800" dirty="0"/>
          </a:p>
          <a:p>
            <a:pPr marL="514350" lvl="0" indent="-514350">
              <a:lnSpc>
                <a:spcPct val="150000"/>
              </a:lnSpc>
              <a:buFont typeface="+mj-lt"/>
              <a:buAutoNum type="alphaUcPeriod"/>
            </a:pPr>
            <a:r>
              <a:rPr lang="en-US" sz="2800" dirty="0"/>
              <a:t>76%</a:t>
            </a:r>
            <a:endParaRPr lang="en-GB" sz="2800" dirty="0"/>
          </a:p>
          <a:p>
            <a:pPr marL="514350" lvl="0" indent="-514350">
              <a:lnSpc>
                <a:spcPct val="150000"/>
              </a:lnSpc>
              <a:buFont typeface="+mj-lt"/>
              <a:buAutoNum type="alphaUcPeriod"/>
            </a:pPr>
            <a:r>
              <a:rPr lang="en-US" sz="2800" dirty="0"/>
              <a:t>78%</a:t>
            </a:r>
            <a:endParaRPr lang="en-GB" sz="2800" dirty="0"/>
          </a:p>
          <a:p>
            <a:pPr marL="514350" lvl="0" indent="-514350">
              <a:lnSpc>
                <a:spcPct val="150000"/>
              </a:lnSpc>
              <a:buFont typeface="+mj-lt"/>
              <a:buAutoNum type="alphaUcPeriod"/>
            </a:pPr>
            <a:r>
              <a:rPr lang="en-US" sz="2800" dirty="0" smtClean="0"/>
              <a:t>8</a:t>
            </a:r>
            <a:r>
              <a:rPr lang="vi-VN" sz="2800" dirty="0" smtClean="0"/>
              <a:t>1</a:t>
            </a:r>
            <a:r>
              <a:rPr lang="en-US" sz="2800" dirty="0" smtClean="0"/>
              <a:t>%</a:t>
            </a:r>
            <a:endParaRPr lang="en-GB" sz="2800" dirty="0"/>
          </a:p>
        </p:txBody>
      </p:sp>
      <p:sp>
        <p:nvSpPr>
          <p:cNvPr id="4" name="Smiley Face 3"/>
          <p:cNvSpPr/>
          <p:nvPr/>
        </p:nvSpPr>
        <p:spPr>
          <a:xfrm>
            <a:off x="1313541" y="4557127"/>
            <a:ext cx="943429" cy="870857"/>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4026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483429" y="232230"/>
            <a:ext cx="6342742" cy="94342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t>CỦNG CỐ</a:t>
            </a:r>
            <a:endParaRPr lang="en-GB" sz="4400" b="1" dirty="0"/>
          </a:p>
        </p:txBody>
      </p:sp>
      <p:sp>
        <p:nvSpPr>
          <p:cNvPr id="3" name="Rectangle 2"/>
          <p:cNvSpPr/>
          <p:nvPr/>
        </p:nvSpPr>
        <p:spPr>
          <a:xfrm>
            <a:off x="1698171" y="2103997"/>
            <a:ext cx="9913257" cy="3323987"/>
          </a:xfrm>
          <a:prstGeom prst="rect">
            <a:avLst/>
          </a:prstGeom>
        </p:spPr>
        <p:txBody>
          <a:bodyPr wrap="square">
            <a:spAutoFit/>
          </a:bodyPr>
          <a:lstStyle/>
          <a:p>
            <a:pPr>
              <a:lnSpc>
                <a:spcPct val="150000"/>
              </a:lnSpc>
            </a:pPr>
            <a:r>
              <a:rPr lang="en-US" sz="2800" b="1" dirty="0" err="1"/>
              <a:t>Câu</a:t>
            </a:r>
            <a:r>
              <a:rPr lang="en-US" sz="2800" b="1" dirty="0"/>
              <a:t> </a:t>
            </a:r>
            <a:r>
              <a:rPr lang="vi-VN" sz="2800" b="1" dirty="0" smtClean="0"/>
              <a:t>4:</a:t>
            </a:r>
            <a:r>
              <a:rPr lang="en-US" sz="2800" b="1" dirty="0" smtClean="0"/>
              <a:t> </a:t>
            </a:r>
            <a:r>
              <a:rPr lang="en-US" sz="2800" b="1" dirty="0" err="1"/>
              <a:t>Vùng</a:t>
            </a:r>
            <a:r>
              <a:rPr lang="en-US" sz="2800" b="1" dirty="0"/>
              <a:t> </a:t>
            </a:r>
            <a:r>
              <a:rPr lang="en-US" sz="2800" b="1" dirty="0" err="1"/>
              <a:t>đông</a:t>
            </a:r>
            <a:r>
              <a:rPr lang="en-US" sz="2800" b="1" dirty="0"/>
              <a:t> </a:t>
            </a:r>
            <a:r>
              <a:rPr lang="en-US" sz="2800" b="1" dirty="0" err="1"/>
              <a:t>dân</a:t>
            </a:r>
            <a:r>
              <a:rPr lang="en-US" sz="2800" b="1" dirty="0"/>
              <a:t> </a:t>
            </a:r>
            <a:r>
              <a:rPr lang="en-US" sz="2800" b="1" dirty="0" err="1"/>
              <a:t>nhất</a:t>
            </a:r>
            <a:r>
              <a:rPr lang="en-US" sz="2800" b="1" dirty="0"/>
              <a:t> </a:t>
            </a:r>
            <a:r>
              <a:rPr lang="en-US" sz="2800" b="1" dirty="0" err="1"/>
              <a:t>Bắc</a:t>
            </a:r>
            <a:r>
              <a:rPr lang="en-US" sz="2800" b="1" dirty="0"/>
              <a:t> </a:t>
            </a:r>
            <a:r>
              <a:rPr lang="en-US" sz="2800" b="1" dirty="0" err="1"/>
              <a:t>Mỹ</a:t>
            </a:r>
            <a:r>
              <a:rPr lang="en-US" sz="2800" b="1" dirty="0"/>
              <a:t> </a:t>
            </a:r>
            <a:r>
              <a:rPr lang="en-US" sz="2800" b="1" dirty="0" err="1"/>
              <a:t>là</a:t>
            </a:r>
            <a:endParaRPr lang="en-GB" sz="2800" dirty="0"/>
          </a:p>
          <a:p>
            <a:pPr marL="514350" lvl="0" indent="-514350">
              <a:lnSpc>
                <a:spcPct val="150000"/>
              </a:lnSpc>
              <a:buFont typeface="+mj-lt"/>
              <a:buAutoNum type="alphaUcPeriod"/>
            </a:pPr>
            <a:r>
              <a:rPr lang="en-US" sz="2800" dirty="0" err="1"/>
              <a:t>Đông</a:t>
            </a:r>
            <a:r>
              <a:rPr lang="en-US" sz="2800" dirty="0"/>
              <a:t> Nam </a:t>
            </a:r>
            <a:r>
              <a:rPr lang="en-US" sz="2800" dirty="0" err="1"/>
              <a:t>Hoa</a:t>
            </a:r>
            <a:r>
              <a:rPr lang="en-US" sz="2800" dirty="0"/>
              <a:t> </a:t>
            </a:r>
            <a:r>
              <a:rPr lang="en-US" sz="2800" dirty="0" err="1"/>
              <a:t>Kì</a:t>
            </a:r>
            <a:endParaRPr lang="en-GB" sz="2800" dirty="0"/>
          </a:p>
          <a:p>
            <a:pPr marL="514350" lvl="0" indent="-514350">
              <a:lnSpc>
                <a:spcPct val="150000"/>
              </a:lnSpc>
              <a:buFont typeface="+mj-lt"/>
              <a:buAutoNum type="alphaUcPeriod"/>
            </a:pPr>
            <a:r>
              <a:rPr lang="en-US" sz="2800" dirty="0" err="1"/>
              <a:t>Đông</a:t>
            </a:r>
            <a:r>
              <a:rPr lang="en-US" sz="2800" dirty="0"/>
              <a:t> </a:t>
            </a:r>
            <a:r>
              <a:rPr lang="en-US" sz="2800" dirty="0" err="1"/>
              <a:t>Bắc</a:t>
            </a:r>
            <a:r>
              <a:rPr lang="en-US" sz="2800" dirty="0"/>
              <a:t> Canada</a:t>
            </a:r>
            <a:endParaRPr lang="en-GB" sz="2800" dirty="0"/>
          </a:p>
          <a:p>
            <a:pPr marL="514350" lvl="0" indent="-514350">
              <a:lnSpc>
                <a:spcPct val="150000"/>
              </a:lnSpc>
              <a:buFont typeface="+mj-lt"/>
              <a:buAutoNum type="alphaUcPeriod"/>
            </a:pPr>
            <a:r>
              <a:rPr lang="en-US" sz="2800" dirty="0" err="1"/>
              <a:t>Ven</a:t>
            </a:r>
            <a:r>
              <a:rPr lang="en-US" sz="2800" dirty="0"/>
              <a:t> </a:t>
            </a:r>
            <a:r>
              <a:rPr lang="en-US" sz="2800" dirty="0" err="1"/>
              <a:t>Thái</a:t>
            </a:r>
            <a:r>
              <a:rPr lang="en-US" sz="2800" dirty="0"/>
              <a:t> </a:t>
            </a:r>
            <a:r>
              <a:rPr lang="en-US" sz="2800" dirty="0" err="1"/>
              <a:t>Bình</a:t>
            </a:r>
            <a:r>
              <a:rPr lang="en-US" sz="2800" dirty="0"/>
              <a:t> </a:t>
            </a:r>
            <a:r>
              <a:rPr lang="en-US" sz="2800" dirty="0" err="1"/>
              <a:t>Dương</a:t>
            </a:r>
            <a:endParaRPr lang="en-GB" sz="2800" dirty="0"/>
          </a:p>
          <a:p>
            <a:pPr marL="514350" lvl="0" indent="-514350">
              <a:lnSpc>
                <a:spcPct val="150000"/>
              </a:lnSpc>
              <a:buFont typeface="+mj-lt"/>
              <a:buAutoNum type="alphaUcPeriod"/>
            </a:pPr>
            <a:r>
              <a:rPr lang="en-US" sz="2800" dirty="0" err="1"/>
              <a:t>Đông</a:t>
            </a:r>
            <a:r>
              <a:rPr lang="en-US" sz="2800" dirty="0"/>
              <a:t> </a:t>
            </a:r>
            <a:r>
              <a:rPr lang="en-US" sz="2800" dirty="0" err="1"/>
              <a:t>Bắc</a:t>
            </a:r>
            <a:r>
              <a:rPr lang="en-US" sz="2800" dirty="0"/>
              <a:t> </a:t>
            </a:r>
            <a:r>
              <a:rPr lang="en-US" sz="2800" dirty="0" err="1"/>
              <a:t>Hoa</a:t>
            </a:r>
            <a:r>
              <a:rPr lang="en-US" sz="2800" dirty="0"/>
              <a:t> </a:t>
            </a:r>
            <a:r>
              <a:rPr lang="en-US" sz="2800" dirty="0" err="1"/>
              <a:t>Kì</a:t>
            </a:r>
            <a:endParaRPr lang="en-GB" sz="2800" dirty="0"/>
          </a:p>
        </p:txBody>
      </p:sp>
      <p:sp>
        <p:nvSpPr>
          <p:cNvPr id="4" name="Smiley Face 3"/>
          <p:cNvSpPr/>
          <p:nvPr/>
        </p:nvSpPr>
        <p:spPr>
          <a:xfrm>
            <a:off x="1226456" y="4557127"/>
            <a:ext cx="943429" cy="870857"/>
          </a:xfrm>
          <a:prstGeom prst="smileyFac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9584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383269" y="1781238"/>
            <a:ext cx="4045782" cy="4049308"/>
            <a:chOff x="4383269" y="1374846"/>
            <a:chExt cx="4045782" cy="4049308"/>
          </a:xfrm>
        </p:grpSpPr>
        <p:grpSp>
          <p:nvGrpSpPr>
            <p:cNvPr id="3" name="Group 2"/>
            <p:cNvGrpSpPr/>
            <p:nvPr/>
          </p:nvGrpSpPr>
          <p:grpSpPr>
            <a:xfrm>
              <a:off x="4383269" y="1374846"/>
              <a:ext cx="4045782" cy="4049308"/>
              <a:chOff x="2308905" y="990600"/>
              <a:chExt cx="4633453" cy="4637492"/>
            </a:xfrm>
          </p:grpSpPr>
          <p:grpSp>
            <p:nvGrpSpPr>
              <p:cNvPr id="4" name="Group 3"/>
              <p:cNvGrpSpPr/>
              <p:nvPr/>
            </p:nvGrpSpPr>
            <p:grpSpPr>
              <a:xfrm>
                <a:off x="2308905" y="990600"/>
                <a:ext cx="4633453" cy="4633451"/>
                <a:chOff x="2252833" y="1267124"/>
                <a:chExt cx="4633453" cy="4633451"/>
              </a:xfrm>
              <a:scene3d>
                <a:camera prst="perspectiveRelaxed" fov="4800000">
                  <a:rot lat="20706000" lon="20220000" rev="882000"/>
                </a:camera>
                <a:lightRig rig="threePt" dir="t">
                  <a:rot lat="0" lon="0" rev="15000000"/>
                </a:lightRig>
              </a:scene3d>
            </p:grpSpPr>
            <p:sp>
              <p:nvSpPr>
                <p:cNvPr id="9" name="Oval 2"/>
                <p:cNvSpPr/>
                <p:nvPr/>
              </p:nvSpPr>
              <p:spPr>
                <a:xfrm>
                  <a:off x="4625634" y="1267124"/>
                  <a:ext cx="2260652" cy="2260642"/>
                </a:xfrm>
                <a:custGeom>
                  <a:avLst/>
                  <a:gdLst/>
                  <a:ahLst/>
                  <a:cxnLst/>
                  <a:rect l="l" t="t" r="r" b="b"/>
                  <a:pathLst>
                    <a:path w="2260652" h="2260642">
                      <a:moveTo>
                        <a:pt x="0" y="0"/>
                      </a:moveTo>
                      <a:cubicBezTo>
                        <a:pt x="1243371" y="11781"/>
                        <a:pt x="2248869" y="1017272"/>
                        <a:pt x="2260652" y="2260642"/>
                      </a:cubicBezTo>
                      <a:lnTo>
                        <a:pt x="1498836" y="2260642"/>
                      </a:lnTo>
                      <a:cubicBezTo>
                        <a:pt x="1494318" y="1915818"/>
                        <a:pt x="1374410" y="1598825"/>
                        <a:pt x="1174825" y="1347204"/>
                      </a:cubicBezTo>
                      <a:cubicBezTo>
                        <a:pt x="1133996" y="1332086"/>
                        <a:pt x="1106383" y="1333065"/>
                        <a:pt x="1062361" y="1367914"/>
                      </a:cubicBezTo>
                      <a:lnTo>
                        <a:pt x="1049179" y="1379324"/>
                      </a:lnTo>
                      <a:cubicBezTo>
                        <a:pt x="1015475" y="1411131"/>
                        <a:pt x="997501" y="1449916"/>
                        <a:pt x="999506" y="1493727"/>
                      </a:cubicBezTo>
                      <a:cubicBezTo>
                        <a:pt x="1005229" y="1562783"/>
                        <a:pt x="981246" y="1633697"/>
                        <a:pt x="928317" y="1686626"/>
                      </a:cubicBezTo>
                      <a:cubicBezTo>
                        <a:pt x="831532" y="1783410"/>
                        <a:pt x="674613" y="1783411"/>
                        <a:pt x="577828" y="1686626"/>
                      </a:cubicBezTo>
                      <a:cubicBezTo>
                        <a:pt x="481044" y="1589842"/>
                        <a:pt x="481044" y="1432922"/>
                        <a:pt x="577829" y="1336138"/>
                      </a:cubicBezTo>
                      <a:cubicBezTo>
                        <a:pt x="630446" y="1283520"/>
                        <a:pt x="700837" y="1259508"/>
                        <a:pt x="769512" y="1264796"/>
                      </a:cubicBezTo>
                      <a:cubicBezTo>
                        <a:pt x="815356" y="1267078"/>
                        <a:pt x="855728" y="1247690"/>
                        <a:pt x="888494" y="1211390"/>
                      </a:cubicBezTo>
                      <a:lnTo>
                        <a:pt x="908816" y="1187913"/>
                      </a:lnTo>
                      <a:cubicBezTo>
                        <a:pt x="932421" y="1145103"/>
                        <a:pt x="928577" y="1118677"/>
                        <a:pt x="909040" y="1082585"/>
                      </a:cubicBezTo>
                      <a:cubicBezTo>
                        <a:pt x="658225" y="884883"/>
                        <a:pt x="342873" y="766296"/>
                        <a:pt x="0" y="761802"/>
                      </a:cubicBezTo>
                      <a:close/>
                    </a:path>
                  </a:pathLst>
                </a:custGeom>
                <a:solidFill>
                  <a:srgbClr val="36B000"/>
                </a:solidFill>
                <a:ln>
                  <a:noFill/>
                </a:ln>
                <a:sp3d extrusionH="508000" prstMaterial="plastic">
                  <a:bevelT w="1905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Oval 2"/>
                <p:cNvSpPr/>
                <p:nvPr/>
              </p:nvSpPr>
              <p:spPr>
                <a:xfrm rot="5400000">
                  <a:off x="4625636" y="3637490"/>
                  <a:ext cx="2260644" cy="2260652"/>
                </a:xfrm>
                <a:custGeom>
                  <a:avLst/>
                  <a:gdLst/>
                  <a:ahLst/>
                  <a:cxnLst/>
                  <a:rect l="l" t="t" r="r" b="b"/>
                  <a:pathLst>
                    <a:path w="2260644" h="2260652">
                      <a:moveTo>
                        <a:pt x="0" y="761810"/>
                      </a:moveTo>
                      <a:lnTo>
                        <a:pt x="0" y="0"/>
                      </a:lnTo>
                      <a:cubicBezTo>
                        <a:pt x="1243372" y="11782"/>
                        <a:pt x="2248863" y="1017281"/>
                        <a:pt x="2260644" y="2260652"/>
                      </a:cubicBezTo>
                      <a:lnTo>
                        <a:pt x="1498837" y="2260652"/>
                      </a:lnTo>
                      <a:cubicBezTo>
                        <a:pt x="1494318" y="1915827"/>
                        <a:pt x="1374410" y="1598834"/>
                        <a:pt x="1174825" y="1347212"/>
                      </a:cubicBezTo>
                      <a:cubicBezTo>
                        <a:pt x="1133996" y="1332094"/>
                        <a:pt x="1106383" y="1333073"/>
                        <a:pt x="1062361" y="1367922"/>
                      </a:cubicBezTo>
                      <a:lnTo>
                        <a:pt x="1049179" y="1379332"/>
                      </a:lnTo>
                      <a:cubicBezTo>
                        <a:pt x="1015475" y="1411139"/>
                        <a:pt x="997501" y="1449924"/>
                        <a:pt x="999506" y="1493735"/>
                      </a:cubicBezTo>
                      <a:cubicBezTo>
                        <a:pt x="1005229" y="1562791"/>
                        <a:pt x="981246" y="1633705"/>
                        <a:pt x="928317" y="1686634"/>
                      </a:cubicBezTo>
                      <a:cubicBezTo>
                        <a:pt x="831532" y="1783418"/>
                        <a:pt x="674613" y="1783419"/>
                        <a:pt x="577828" y="1686634"/>
                      </a:cubicBezTo>
                      <a:cubicBezTo>
                        <a:pt x="481044" y="1589850"/>
                        <a:pt x="481044" y="1432930"/>
                        <a:pt x="577829" y="1336146"/>
                      </a:cubicBezTo>
                      <a:cubicBezTo>
                        <a:pt x="630446" y="1283528"/>
                        <a:pt x="700837" y="1259516"/>
                        <a:pt x="769512" y="1264804"/>
                      </a:cubicBezTo>
                      <a:cubicBezTo>
                        <a:pt x="815356" y="1267086"/>
                        <a:pt x="855728" y="1247698"/>
                        <a:pt x="888494" y="1211398"/>
                      </a:cubicBezTo>
                      <a:lnTo>
                        <a:pt x="908816" y="1187921"/>
                      </a:lnTo>
                      <a:cubicBezTo>
                        <a:pt x="932421" y="1145111"/>
                        <a:pt x="928577" y="1118685"/>
                        <a:pt x="909040" y="1082593"/>
                      </a:cubicBezTo>
                      <a:cubicBezTo>
                        <a:pt x="658225" y="884891"/>
                        <a:pt x="342873" y="766304"/>
                        <a:pt x="0" y="761810"/>
                      </a:cubicBezTo>
                      <a:close/>
                    </a:path>
                  </a:pathLst>
                </a:custGeom>
                <a:solidFill>
                  <a:srgbClr val="F8D500"/>
                </a:solidFill>
                <a:ln>
                  <a:noFill/>
                </a:ln>
                <a:sp3d extrusionH="508000" prstMaterial="plastic">
                  <a:bevelT w="1905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2"/>
                <p:cNvSpPr/>
                <p:nvPr/>
              </p:nvSpPr>
              <p:spPr>
                <a:xfrm flipH="1">
                  <a:off x="2252833" y="1267124"/>
                  <a:ext cx="2260651" cy="2260642"/>
                </a:xfrm>
                <a:custGeom>
                  <a:avLst/>
                  <a:gdLst/>
                  <a:ahLst/>
                  <a:cxnLst/>
                  <a:rect l="l" t="t" r="r" b="b"/>
                  <a:pathLst>
                    <a:path w="2260651" h="2260642">
                      <a:moveTo>
                        <a:pt x="0" y="0"/>
                      </a:moveTo>
                      <a:lnTo>
                        <a:pt x="0" y="761802"/>
                      </a:lnTo>
                      <a:cubicBezTo>
                        <a:pt x="342873" y="766296"/>
                        <a:pt x="658224" y="884884"/>
                        <a:pt x="909039" y="1082585"/>
                      </a:cubicBezTo>
                      <a:cubicBezTo>
                        <a:pt x="928576" y="1118677"/>
                        <a:pt x="932420" y="1145103"/>
                        <a:pt x="908815" y="1187913"/>
                      </a:cubicBezTo>
                      <a:lnTo>
                        <a:pt x="888493" y="1211390"/>
                      </a:lnTo>
                      <a:cubicBezTo>
                        <a:pt x="855727" y="1247690"/>
                        <a:pt x="815355" y="1267078"/>
                        <a:pt x="769511" y="1264796"/>
                      </a:cubicBezTo>
                      <a:cubicBezTo>
                        <a:pt x="700836" y="1259508"/>
                        <a:pt x="630445" y="1283520"/>
                        <a:pt x="577828" y="1336138"/>
                      </a:cubicBezTo>
                      <a:cubicBezTo>
                        <a:pt x="481043" y="1432922"/>
                        <a:pt x="481043" y="1589842"/>
                        <a:pt x="577827" y="1686626"/>
                      </a:cubicBezTo>
                      <a:cubicBezTo>
                        <a:pt x="674612" y="1783411"/>
                        <a:pt x="831531" y="1783410"/>
                        <a:pt x="928316" y="1686626"/>
                      </a:cubicBezTo>
                      <a:cubicBezTo>
                        <a:pt x="981245" y="1633697"/>
                        <a:pt x="1005228" y="1562783"/>
                        <a:pt x="999505" y="1493727"/>
                      </a:cubicBezTo>
                      <a:cubicBezTo>
                        <a:pt x="997500" y="1449916"/>
                        <a:pt x="1015474" y="1411131"/>
                        <a:pt x="1049178" y="1379324"/>
                      </a:cubicBezTo>
                      <a:lnTo>
                        <a:pt x="1062360" y="1367914"/>
                      </a:lnTo>
                      <a:cubicBezTo>
                        <a:pt x="1106382" y="1333065"/>
                        <a:pt x="1133995" y="1332086"/>
                        <a:pt x="1174824" y="1347204"/>
                      </a:cubicBezTo>
                      <a:cubicBezTo>
                        <a:pt x="1374409" y="1598825"/>
                        <a:pt x="1494317" y="1915818"/>
                        <a:pt x="1498835" y="2260642"/>
                      </a:cubicBezTo>
                      <a:lnTo>
                        <a:pt x="2260651" y="2260642"/>
                      </a:lnTo>
                      <a:cubicBezTo>
                        <a:pt x="2248868" y="1017273"/>
                        <a:pt x="1243371" y="11782"/>
                        <a:pt x="0" y="0"/>
                      </a:cubicBezTo>
                      <a:close/>
                    </a:path>
                  </a:pathLst>
                </a:custGeom>
                <a:solidFill>
                  <a:srgbClr val="F72525"/>
                </a:solidFill>
                <a:ln>
                  <a:noFill/>
                </a:ln>
                <a:sp3d extrusionH="508000" prstMaterial="plastic">
                  <a:bevelT w="1905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Oval 2"/>
                <p:cNvSpPr/>
                <p:nvPr/>
              </p:nvSpPr>
              <p:spPr>
                <a:xfrm rot="16200000" flipH="1">
                  <a:off x="2253979" y="3638648"/>
                  <a:ext cx="2263080" cy="2260773"/>
                </a:xfrm>
                <a:custGeom>
                  <a:avLst/>
                  <a:gdLst/>
                  <a:ahLst/>
                  <a:cxnLst/>
                  <a:rect l="l" t="t" r="r" b="b"/>
                  <a:pathLst>
                    <a:path w="2263080" h="2260773">
                      <a:moveTo>
                        <a:pt x="0" y="0"/>
                      </a:moveTo>
                      <a:lnTo>
                        <a:pt x="0" y="761829"/>
                      </a:lnTo>
                      <a:cubicBezTo>
                        <a:pt x="343814" y="765864"/>
                        <a:pt x="660067" y="884545"/>
                        <a:pt x="911476" y="1082715"/>
                      </a:cubicBezTo>
                      <a:cubicBezTo>
                        <a:pt x="931013" y="1118807"/>
                        <a:pt x="934857" y="1145233"/>
                        <a:pt x="911252" y="1188043"/>
                      </a:cubicBezTo>
                      <a:lnTo>
                        <a:pt x="890930" y="1211520"/>
                      </a:lnTo>
                      <a:cubicBezTo>
                        <a:pt x="858164" y="1247820"/>
                        <a:pt x="817792" y="1267208"/>
                        <a:pt x="771948" y="1264926"/>
                      </a:cubicBezTo>
                      <a:cubicBezTo>
                        <a:pt x="703273" y="1259638"/>
                        <a:pt x="632882" y="1283650"/>
                        <a:pt x="580265" y="1336268"/>
                      </a:cubicBezTo>
                      <a:cubicBezTo>
                        <a:pt x="483480" y="1433052"/>
                        <a:pt x="483480" y="1589972"/>
                        <a:pt x="580264" y="1686756"/>
                      </a:cubicBezTo>
                      <a:cubicBezTo>
                        <a:pt x="677049" y="1783541"/>
                        <a:pt x="833968" y="1783540"/>
                        <a:pt x="930753" y="1686756"/>
                      </a:cubicBezTo>
                      <a:cubicBezTo>
                        <a:pt x="983682" y="1633827"/>
                        <a:pt x="1007665" y="1562913"/>
                        <a:pt x="1001942" y="1493857"/>
                      </a:cubicBezTo>
                      <a:cubicBezTo>
                        <a:pt x="999937" y="1450046"/>
                        <a:pt x="1017911" y="1411261"/>
                        <a:pt x="1051615" y="1379454"/>
                      </a:cubicBezTo>
                      <a:lnTo>
                        <a:pt x="1064797" y="1368044"/>
                      </a:lnTo>
                      <a:cubicBezTo>
                        <a:pt x="1108819" y="1333195"/>
                        <a:pt x="1136432" y="1332216"/>
                        <a:pt x="1177261" y="1347334"/>
                      </a:cubicBezTo>
                      <a:cubicBezTo>
                        <a:pt x="1376846" y="1598955"/>
                        <a:pt x="1496754" y="1915948"/>
                        <a:pt x="1501272" y="2260773"/>
                      </a:cubicBezTo>
                      <a:lnTo>
                        <a:pt x="2263080" y="2260773"/>
                      </a:lnTo>
                      <a:cubicBezTo>
                        <a:pt x="2251291" y="1016590"/>
                        <a:pt x="1244493" y="10590"/>
                        <a:pt x="0" y="0"/>
                      </a:cubicBezTo>
                      <a:close/>
                    </a:path>
                  </a:pathLst>
                </a:custGeom>
                <a:solidFill>
                  <a:srgbClr val="0070C0"/>
                </a:solidFill>
                <a:ln>
                  <a:noFill/>
                </a:ln>
                <a:sp3d extrusionH="508000" prstMaterial="plastic">
                  <a:bevelT w="1905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Oval 24"/>
                <p:cNvSpPr>
                  <a:spLocks noChangeAspect="1"/>
                </p:cNvSpPr>
                <p:nvPr/>
              </p:nvSpPr>
              <p:spPr>
                <a:xfrm>
                  <a:off x="3039676" y="2053966"/>
                  <a:ext cx="3059766" cy="3059766"/>
                </a:xfrm>
                <a:custGeom>
                  <a:avLst/>
                  <a:gdLst/>
                  <a:ahLst/>
                  <a:cxnLst/>
                  <a:rect l="l" t="t" r="r" b="b"/>
                  <a:pathLst>
                    <a:path w="3059766" h="3059766">
                      <a:moveTo>
                        <a:pt x="1529883" y="0"/>
                      </a:moveTo>
                      <a:cubicBezTo>
                        <a:pt x="1902799" y="0"/>
                        <a:pt x="2244551" y="133425"/>
                        <a:pt x="2509745" y="355454"/>
                      </a:cubicBezTo>
                      <a:cubicBezTo>
                        <a:pt x="2509352" y="369197"/>
                        <a:pt x="2504297" y="383801"/>
                        <a:pt x="2494774" y="401071"/>
                      </a:cubicBezTo>
                      <a:lnTo>
                        <a:pt x="2474452" y="424548"/>
                      </a:lnTo>
                      <a:cubicBezTo>
                        <a:pt x="2441686" y="460848"/>
                        <a:pt x="2401314" y="480236"/>
                        <a:pt x="2355470" y="477954"/>
                      </a:cubicBezTo>
                      <a:cubicBezTo>
                        <a:pt x="2286795" y="472666"/>
                        <a:pt x="2216404" y="496678"/>
                        <a:pt x="2163787" y="549296"/>
                      </a:cubicBezTo>
                      <a:cubicBezTo>
                        <a:pt x="2067002" y="646080"/>
                        <a:pt x="2067002" y="803000"/>
                        <a:pt x="2163786" y="899784"/>
                      </a:cubicBezTo>
                      <a:cubicBezTo>
                        <a:pt x="2260571" y="996569"/>
                        <a:pt x="2417490" y="996568"/>
                        <a:pt x="2514275" y="899784"/>
                      </a:cubicBezTo>
                      <a:cubicBezTo>
                        <a:pt x="2567204" y="846855"/>
                        <a:pt x="2591187" y="775941"/>
                        <a:pt x="2585464" y="706885"/>
                      </a:cubicBezTo>
                      <a:cubicBezTo>
                        <a:pt x="2583459" y="663074"/>
                        <a:pt x="2601433" y="624289"/>
                        <a:pt x="2635137" y="592482"/>
                      </a:cubicBezTo>
                      <a:lnTo>
                        <a:pt x="2648319" y="581072"/>
                      </a:lnTo>
                      <a:cubicBezTo>
                        <a:pt x="2670473" y="563535"/>
                        <a:pt x="2688471" y="554575"/>
                        <a:pt x="2706097" y="551984"/>
                      </a:cubicBezTo>
                      <a:cubicBezTo>
                        <a:pt x="2927022" y="816962"/>
                        <a:pt x="3059766" y="1157921"/>
                        <a:pt x="3059766" y="1529883"/>
                      </a:cubicBezTo>
                      <a:cubicBezTo>
                        <a:pt x="3059766" y="1901751"/>
                        <a:pt x="2927090" y="2242631"/>
                        <a:pt x="2706274" y="2507587"/>
                      </a:cubicBezTo>
                      <a:cubicBezTo>
                        <a:pt x="2691987" y="2507407"/>
                        <a:pt x="2676804" y="2502334"/>
                        <a:pt x="2658687" y="2492344"/>
                      </a:cubicBezTo>
                      <a:lnTo>
                        <a:pt x="2635210" y="2472022"/>
                      </a:lnTo>
                      <a:cubicBezTo>
                        <a:pt x="2598910" y="2439256"/>
                        <a:pt x="2579522" y="2398884"/>
                        <a:pt x="2581804" y="2353040"/>
                      </a:cubicBezTo>
                      <a:cubicBezTo>
                        <a:pt x="2587092" y="2284365"/>
                        <a:pt x="2563080" y="2213974"/>
                        <a:pt x="2510462" y="2161357"/>
                      </a:cubicBezTo>
                      <a:cubicBezTo>
                        <a:pt x="2413678" y="2064572"/>
                        <a:pt x="2256758" y="2064572"/>
                        <a:pt x="2159974" y="2161356"/>
                      </a:cubicBezTo>
                      <a:cubicBezTo>
                        <a:pt x="2063189" y="2258141"/>
                        <a:pt x="2063190" y="2415060"/>
                        <a:pt x="2159974" y="2511845"/>
                      </a:cubicBezTo>
                      <a:cubicBezTo>
                        <a:pt x="2212903" y="2564774"/>
                        <a:pt x="2283817" y="2588757"/>
                        <a:pt x="2352873" y="2583034"/>
                      </a:cubicBezTo>
                      <a:cubicBezTo>
                        <a:pt x="2396684" y="2581029"/>
                        <a:pt x="2435469" y="2599003"/>
                        <a:pt x="2467276" y="2632707"/>
                      </a:cubicBezTo>
                      <a:lnTo>
                        <a:pt x="2478686" y="2645889"/>
                      </a:lnTo>
                      <a:cubicBezTo>
                        <a:pt x="2497029" y="2669060"/>
                        <a:pt x="2505988" y="2687685"/>
                        <a:pt x="2507743" y="2706133"/>
                      </a:cubicBezTo>
                      <a:cubicBezTo>
                        <a:pt x="2242769" y="2927036"/>
                        <a:pt x="1901827" y="3059766"/>
                        <a:pt x="1529883" y="3059766"/>
                      </a:cubicBezTo>
                      <a:cubicBezTo>
                        <a:pt x="1159113" y="3059766"/>
                        <a:pt x="819148" y="2927871"/>
                        <a:pt x="554441" y="2708330"/>
                      </a:cubicBezTo>
                      <a:cubicBezTo>
                        <a:pt x="556276" y="2689962"/>
                        <a:pt x="565237" y="2671397"/>
                        <a:pt x="583501" y="2648326"/>
                      </a:cubicBezTo>
                      <a:lnTo>
                        <a:pt x="594911" y="2635144"/>
                      </a:lnTo>
                      <a:cubicBezTo>
                        <a:pt x="626718" y="2601440"/>
                        <a:pt x="665503" y="2583466"/>
                        <a:pt x="709314" y="2585471"/>
                      </a:cubicBezTo>
                      <a:cubicBezTo>
                        <a:pt x="778370" y="2591194"/>
                        <a:pt x="849284" y="2567211"/>
                        <a:pt x="902213" y="2514282"/>
                      </a:cubicBezTo>
                      <a:cubicBezTo>
                        <a:pt x="998997" y="2417497"/>
                        <a:pt x="998998" y="2260578"/>
                        <a:pt x="902213" y="2163793"/>
                      </a:cubicBezTo>
                      <a:cubicBezTo>
                        <a:pt x="805429" y="2067009"/>
                        <a:pt x="648509" y="2067009"/>
                        <a:pt x="551725" y="2163794"/>
                      </a:cubicBezTo>
                      <a:cubicBezTo>
                        <a:pt x="499107" y="2216411"/>
                        <a:pt x="475095" y="2286802"/>
                        <a:pt x="480383" y="2355477"/>
                      </a:cubicBezTo>
                      <a:cubicBezTo>
                        <a:pt x="482665" y="2401321"/>
                        <a:pt x="463277" y="2441693"/>
                        <a:pt x="426977" y="2474459"/>
                      </a:cubicBezTo>
                      <a:lnTo>
                        <a:pt x="403500" y="2494781"/>
                      </a:lnTo>
                      <a:cubicBezTo>
                        <a:pt x="385303" y="2504814"/>
                        <a:pt x="370067" y="2509888"/>
                        <a:pt x="355729" y="2510049"/>
                      </a:cubicBezTo>
                      <a:cubicBezTo>
                        <a:pt x="133531" y="2244821"/>
                        <a:pt x="0" y="1902946"/>
                        <a:pt x="0" y="1529883"/>
                      </a:cubicBezTo>
                      <a:cubicBezTo>
                        <a:pt x="0" y="1157920"/>
                        <a:pt x="132745" y="816961"/>
                        <a:pt x="353670" y="551983"/>
                      </a:cubicBezTo>
                      <a:cubicBezTo>
                        <a:pt x="371296" y="554574"/>
                        <a:pt x="389294" y="563534"/>
                        <a:pt x="411447" y="581071"/>
                      </a:cubicBezTo>
                      <a:lnTo>
                        <a:pt x="424629" y="592481"/>
                      </a:lnTo>
                      <a:cubicBezTo>
                        <a:pt x="458333" y="624288"/>
                        <a:pt x="476307" y="663073"/>
                        <a:pt x="474302" y="706884"/>
                      </a:cubicBezTo>
                      <a:cubicBezTo>
                        <a:pt x="468579" y="775940"/>
                        <a:pt x="492562" y="846854"/>
                        <a:pt x="545491" y="899783"/>
                      </a:cubicBezTo>
                      <a:cubicBezTo>
                        <a:pt x="642276" y="996567"/>
                        <a:pt x="799195" y="996568"/>
                        <a:pt x="895980" y="899783"/>
                      </a:cubicBezTo>
                      <a:cubicBezTo>
                        <a:pt x="992764" y="802999"/>
                        <a:pt x="992764" y="646079"/>
                        <a:pt x="895979" y="549295"/>
                      </a:cubicBezTo>
                      <a:cubicBezTo>
                        <a:pt x="843362" y="496677"/>
                        <a:pt x="772971" y="472665"/>
                        <a:pt x="704296" y="477953"/>
                      </a:cubicBezTo>
                      <a:cubicBezTo>
                        <a:pt x="658452" y="480235"/>
                        <a:pt x="618080" y="460847"/>
                        <a:pt x="585314" y="424547"/>
                      </a:cubicBezTo>
                      <a:lnTo>
                        <a:pt x="564992" y="401070"/>
                      </a:lnTo>
                      <a:cubicBezTo>
                        <a:pt x="555470" y="383801"/>
                        <a:pt x="550414" y="369197"/>
                        <a:pt x="550021" y="355454"/>
                      </a:cubicBezTo>
                      <a:cubicBezTo>
                        <a:pt x="815216" y="133425"/>
                        <a:pt x="1156968" y="0"/>
                        <a:pt x="1529883" y="0"/>
                      </a:cubicBezTo>
                      <a:close/>
                    </a:path>
                  </a:pathLst>
                </a:custGeom>
                <a:solidFill>
                  <a:schemeClr val="bg1">
                    <a:lumMod val="95000"/>
                  </a:schemeClr>
                </a:solidFill>
                <a:ln>
                  <a:noFill/>
                </a:ln>
                <a:sp3d extrusionH="508000" prstMaterial="plastic">
                  <a:bevelT w="19050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2D050"/>
                      </a:solidFill>
                      <a:latin typeface="Arial Black" pitchFamily="34" charset="0"/>
                    </a:rPr>
                    <a:t>CRM</a:t>
                  </a:r>
                  <a:endParaRPr lang="en-US" sz="1600" dirty="0"/>
                </a:p>
              </p:txBody>
            </p:sp>
          </p:grpSp>
          <p:sp>
            <p:nvSpPr>
              <p:cNvPr id="5" name="TextBox 4"/>
              <p:cNvSpPr txBox="1"/>
              <p:nvPr/>
            </p:nvSpPr>
            <p:spPr>
              <a:xfrm rot="18720000">
                <a:off x="2473747" y="2185477"/>
                <a:ext cx="1723549" cy="1046195"/>
              </a:xfrm>
              <a:prstGeom prst="rect">
                <a:avLst/>
              </a:prstGeom>
              <a:noFill/>
              <a:scene3d>
                <a:camera prst="perspectiveContrastingRightFacing" fov="2700000">
                  <a:rot lat="238412" lon="365640" rev="614679"/>
                </a:camera>
                <a:lightRig rig="threePt" dir="t"/>
              </a:scene3d>
            </p:spPr>
            <p:txBody>
              <a:bodyPr wrap="none" rtlCol="0">
                <a:prstTxWarp prst="textArchUp">
                  <a:avLst>
                    <a:gd name="adj" fmla="val 9935011"/>
                  </a:avLst>
                </a:prstTxWarp>
                <a:spAutoFit/>
              </a:bodyPr>
              <a:lstStyle/>
              <a:p>
                <a:pPr algn="ctr"/>
                <a:r>
                  <a:rPr lang="en-US" sz="2400" b="1" dirty="0" smtClean="0">
                    <a:solidFill>
                      <a:schemeClr val="bg1"/>
                    </a:solidFill>
                    <a:effectLst>
                      <a:outerShdw blurRad="50800" dist="38100" dir="2700000" algn="tl" rotWithShape="0">
                        <a:prstClr val="black">
                          <a:alpha val="40000"/>
                        </a:prstClr>
                      </a:outerShdw>
                    </a:effectLst>
                  </a:rPr>
                  <a:t>SALES</a:t>
                </a:r>
                <a:endParaRPr lang="en-US" sz="2400" b="1" dirty="0">
                  <a:solidFill>
                    <a:schemeClr val="bg1"/>
                  </a:solidFill>
                  <a:effectLst>
                    <a:outerShdw blurRad="50800" dist="38100" dir="2700000" algn="tl" rotWithShape="0">
                      <a:prstClr val="black">
                        <a:alpha val="40000"/>
                      </a:prstClr>
                    </a:outerShdw>
                  </a:effectLst>
                </a:endParaRPr>
              </a:p>
            </p:txBody>
          </p:sp>
          <p:sp>
            <p:nvSpPr>
              <p:cNvPr id="6" name="TextBox 5"/>
              <p:cNvSpPr txBox="1"/>
              <p:nvPr/>
            </p:nvSpPr>
            <p:spPr>
              <a:xfrm rot="2700000">
                <a:off x="2740092" y="4210658"/>
                <a:ext cx="1975617" cy="859251"/>
              </a:xfrm>
              <a:prstGeom prst="rect">
                <a:avLst/>
              </a:prstGeom>
              <a:noFill/>
              <a:scene3d>
                <a:camera prst="perspectiveContrastingRightFacing" fov="2700000">
                  <a:rot lat="238412" lon="365640" rev="614679"/>
                </a:camera>
                <a:lightRig rig="threePt" dir="t"/>
              </a:scene3d>
            </p:spPr>
            <p:txBody>
              <a:bodyPr wrap="none" rtlCol="0">
                <a:prstTxWarp prst="textArchDown">
                  <a:avLst/>
                </a:prstTxWarp>
                <a:spAutoFit/>
              </a:bodyPr>
              <a:lstStyle/>
              <a:p>
                <a:pPr algn="ctr"/>
                <a:r>
                  <a:rPr lang="en-US" sz="2400" b="1" dirty="0" smtClean="0">
                    <a:solidFill>
                      <a:schemeClr val="bg1"/>
                    </a:solidFill>
                    <a:effectLst>
                      <a:outerShdw blurRad="50800" dist="38100" dir="5400000" algn="t" rotWithShape="0">
                        <a:prstClr val="black">
                          <a:alpha val="40000"/>
                        </a:prstClr>
                      </a:outerShdw>
                    </a:effectLst>
                  </a:rPr>
                  <a:t>QUALITY</a:t>
                </a:r>
                <a:endParaRPr lang="en-US" sz="2400" b="1" dirty="0">
                  <a:solidFill>
                    <a:schemeClr val="bg1"/>
                  </a:solidFill>
                  <a:effectLst>
                    <a:outerShdw blurRad="50800" dist="38100" dir="5400000" algn="t" rotWithShape="0">
                      <a:prstClr val="black">
                        <a:alpha val="40000"/>
                      </a:prstClr>
                    </a:outerShdw>
                  </a:effectLst>
                </a:endParaRPr>
              </a:p>
            </p:txBody>
          </p:sp>
          <p:sp>
            <p:nvSpPr>
              <p:cNvPr id="7" name="TextBox 6"/>
              <p:cNvSpPr txBox="1"/>
              <p:nvPr/>
            </p:nvSpPr>
            <p:spPr>
              <a:xfrm rot="18420000">
                <a:off x="4624114" y="3723140"/>
                <a:ext cx="2175362" cy="1025252"/>
              </a:xfrm>
              <a:prstGeom prst="rect">
                <a:avLst/>
              </a:prstGeom>
              <a:noFill/>
              <a:scene3d>
                <a:camera prst="perspectiveContrastingRightFacing" fov="2700000">
                  <a:rot lat="128711" lon="956398" rev="646286"/>
                </a:camera>
                <a:lightRig rig="threePt" dir="t"/>
              </a:scene3d>
            </p:spPr>
            <p:txBody>
              <a:bodyPr wrap="none" rtlCol="0">
                <a:prstTxWarp prst="textArchDown">
                  <a:avLst/>
                </a:prstTxWarp>
                <a:spAutoFit/>
              </a:bodyPr>
              <a:lstStyle/>
              <a:p>
                <a:pPr algn="ctr"/>
                <a:r>
                  <a:rPr lang="en-US" sz="2400" b="1" dirty="0" smtClean="0">
                    <a:solidFill>
                      <a:schemeClr val="bg1"/>
                    </a:solidFill>
                    <a:effectLst>
                      <a:outerShdw blurRad="50800" dist="38100" dir="2700000" algn="tl" rotWithShape="0">
                        <a:prstClr val="black">
                          <a:alpha val="40000"/>
                        </a:prstClr>
                      </a:outerShdw>
                    </a:effectLst>
                  </a:rPr>
                  <a:t>SUPPORT</a:t>
                </a:r>
                <a:endParaRPr lang="en-US" sz="2400" b="1" dirty="0">
                  <a:solidFill>
                    <a:schemeClr val="bg1"/>
                  </a:solidFill>
                  <a:effectLst>
                    <a:outerShdw blurRad="50800" dist="38100" dir="2700000" algn="tl" rotWithShape="0">
                      <a:prstClr val="black">
                        <a:alpha val="40000"/>
                      </a:prstClr>
                    </a:outerShdw>
                  </a:effectLst>
                </a:endParaRPr>
              </a:p>
            </p:txBody>
          </p:sp>
          <p:sp>
            <p:nvSpPr>
              <p:cNvPr id="8" name="TextBox 7"/>
              <p:cNvSpPr txBox="1"/>
              <p:nvPr/>
            </p:nvSpPr>
            <p:spPr>
              <a:xfrm rot="2820000">
                <a:off x="4013337" y="1949458"/>
                <a:ext cx="2243144" cy="1046195"/>
              </a:xfrm>
              <a:prstGeom prst="rect">
                <a:avLst/>
              </a:prstGeom>
              <a:noFill/>
              <a:scene3d>
                <a:camera prst="perspectiveContrastingRightFacing" fov="2700000">
                  <a:rot lat="238412" lon="365640" rev="614679"/>
                </a:camera>
                <a:lightRig rig="threePt" dir="t"/>
              </a:scene3d>
            </p:spPr>
            <p:txBody>
              <a:bodyPr wrap="none" rtlCol="0">
                <a:prstTxWarp prst="textArchUp">
                  <a:avLst>
                    <a:gd name="adj" fmla="val 9935011"/>
                  </a:avLst>
                </a:prstTxWarp>
                <a:spAutoFit/>
              </a:bodyPr>
              <a:lstStyle/>
              <a:p>
                <a:pPr algn="ctr"/>
                <a:r>
                  <a:rPr lang="en-US" sz="2000" b="1" dirty="0" smtClean="0">
                    <a:solidFill>
                      <a:schemeClr val="bg1"/>
                    </a:solidFill>
                    <a:effectLst>
                      <a:outerShdw blurRad="50800" dist="38100" dir="2700000" algn="tl" rotWithShape="0">
                        <a:prstClr val="black">
                          <a:alpha val="40000"/>
                        </a:prstClr>
                      </a:outerShdw>
                    </a:effectLst>
                  </a:rPr>
                  <a:t>SERVICE</a:t>
                </a:r>
                <a:endParaRPr lang="en-US" sz="2000" b="1" dirty="0">
                  <a:solidFill>
                    <a:schemeClr val="bg1"/>
                  </a:solidFill>
                  <a:effectLst>
                    <a:outerShdw blurRad="50800" dist="38100" dir="2700000" algn="tl" rotWithShape="0">
                      <a:prstClr val="black">
                        <a:alpha val="40000"/>
                      </a:prstClr>
                    </a:outerShdw>
                  </a:effectLst>
                </a:endParaRPr>
              </a:p>
            </p:txBody>
          </p:sp>
        </p:grpSp>
        <p:sp>
          <p:nvSpPr>
            <p:cNvPr id="14" name="Rectangle 13"/>
            <p:cNvSpPr/>
            <p:nvPr/>
          </p:nvSpPr>
          <p:spPr>
            <a:xfrm>
              <a:off x="5214516" y="3013860"/>
              <a:ext cx="214033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vi-VN" sz="2400" b="1" dirty="0"/>
                <a:t>HƯỚNG </a:t>
              </a:r>
              <a:r>
                <a:rPr lang="vi-VN" sz="2400" b="1" dirty="0" smtClean="0"/>
                <a:t>DẪN</a:t>
              </a:r>
            </a:p>
            <a:p>
              <a:pPr algn="ctr"/>
              <a:r>
                <a:rPr lang="vi-VN" sz="2400" b="1" dirty="0" smtClean="0"/>
                <a:t> </a:t>
              </a:r>
              <a:r>
                <a:rPr lang="vi-VN" sz="2400" b="1" dirty="0"/>
                <a:t>VỀ NHÀ</a:t>
              </a:r>
              <a:endParaRPr lang="en-GB" sz="2400" b="1" dirty="0"/>
            </a:p>
          </p:txBody>
        </p:sp>
      </p:grpSp>
      <p:sp>
        <p:nvSpPr>
          <p:cNvPr id="15" name="TextBox 14"/>
          <p:cNvSpPr txBox="1"/>
          <p:nvPr/>
        </p:nvSpPr>
        <p:spPr>
          <a:xfrm>
            <a:off x="7891459" y="2105556"/>
            <a:ext cx="3960931"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2400" b="1" dirty="0" smtClean="0">
                <a:latin typeface="+mj-lt"/>
              </a:rPr>
              <a:t>Bài tập 1,2 sgk và bài tập tập bản đồ</a:t>
            </a:r>
            <a:endParaRPr lang="en-GB" sz="2400" b="1" dirty="0">
              <a:latin typeface="+mj-lt"/>
            </a:endParaRPr>
          </a:p>
        </p:txBody>
      </p:sp>
      <p:sp>
        <p:nvSpPr>
          <p:cNvPr id="16" name="TextBox 15"/>
          <p:cNvSpPr txBox="1"/>
          <p:nvPr/>
        </p:nvSpPr>
        <p:spPr>
          <a:xfrm>
            <a:off x="8149872" y="4782529"/>
            <a:ext cx="3920232" cy="830997"/>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2400" b="1" dirty="0" smtClean="0">
                <a:latin typeface="Times New Roman" panose="02020603050405020304" pitchFamily="18" charset="0"/>
                <a:cs typeface="Times New Roman" panose="02020603050405020304" pitchFamily="18" charset="0"/>
              </a:rPr>
              <a:t>Bài tập trắc nghiệm trên web trường</a:t>
            </a:r>
            <a:endParaRPr lang="en-GB"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2361" y="4782529"/>
            <a:ext cx="3860744" cy="46166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2400" b="1" dirty="0" smtClean="0">
                <a:latin typeface="+mj-lt"/>
              </a:rPr>
              <a:t>Đọc bài mới</a:t>
            </a:r>
            <a:endParaRPr lang="en-GB" sz="2400" b="1" dirty="0">
              <a:latin typeface="+mj-lt"/>
            </a:endParaRPr>
          </a:p>
        </p:txBody>
      </p:sp>
      <p:sp>
        <p:nvSpPr>
          <p:cNvPr id="18" name="TextBox 17"/>
          <p:cNvSpPr txBox="1"/>
          <p:nvPr/>
        </p:nvSpPr>
        <p:spPr>
          <a:xfrm>
            <a:off x="0" y="1868118"/>
            <a:ext cx="4412242" cy="120032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2400" b="1" dirty="0" smtClean="0">
                <a:latin typeface="Times New Roman" panose="02020603050405020304" pitchFamily="18" charset="0"/>
                <a:cs typeface="Times New Roman" panose="02020603050405020304" pitchFamily="18" charset="0"/>
              </a:rPr>
              <a:t>Tìm hiểu về thu nhập và hoạt động sản xuất nông nghiệp của nông dân Hoa Kì</a:t>
            </a:r>
            <a:endParaRPr lang="en-GB" sz="2400" b="1"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75" t="9642" r="11846" b="17323"/>
          <a:stretch/>
        </p:blipFill>
        <p:spPr bwMode="auto">
          <a:xfrm>
            <a:off x="4976080" y="-29028"/>
            <a:ext cx="2617202" cy="218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953105" y="6027003"/>
            <a:ext cx="4286952" cy="830997"/>
          </a:xfrm>
          <a:prstGeom prst="rect">
            <a:avLst/>
          </a:prstGeom>
          <a:solidFill>
            <a:schemeClr val="bg1"/>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Tìm</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hiểu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về</a:t>
            </a:r>
            <a:r>
              <a:rPr lang="en-GB" sz="2400" b="1" dirty="0" smtClean="0">
                <a:latin typeface="Times New Roman" panose="02020603050405020304" pitchFamily="18" charset="0"/>
                <a:cs typeface="Times New Roman" panose="02020603050405020304" pitchFamily="18" charset="0"/>
              </a:rPr>
              <a:t> ý </a:t>
            </a:r>
            <a:r>
              <a:rPr lang="en-GB" sz="2400" b="1" dirty="0" err="1" smtClean="0">
                <a:latin typeface="Times New Roman" panose="02020603050405020304" pitchFamily="18" charset="0"/>
                <a:cs typeface="Times New Roman" panose="02020603050405020304" pitchFamily="18" charset="0"/>
              </a:rPr>
              <a:t>nghĩa</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quốc</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kì</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và</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thủ</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đô</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các</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nước</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Bắc</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Mĩ</a:t>
            </a:r>
            <a:endParaRPr lang="en-GB"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378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6"/>
        <p:cNvGrpSpPr/>
        <p:nvPr/>
      </p:nvGrpSpPr>
      <p:grpSpPr>
        <a:xfrm>
          <a:off x="0" y="0"/>
          <a:ext cx="0" cy="0"/>
          <a:chOff x="0" y="0"/>
          <a:chExt cx="0" cy="0"/>
        </a:xfrm>
      </p:grpSpPr>
      <p:pic>
        <p:nvPicPr>
          <p:cNvPr id="837" name="Google Shape;837;p21"/>
          <p:cNvPicPr preferRelativeResize="0"/>
          <p:nvPr/>
        </p:nvPicPr>
        <p:blipFill rotWithShape="1">
          <a:blip r:embed="rId3">
            <a:alphaModFix/>
          </a:blip>
          <a:srcRect l="6789" r="9655" b="1"/>
          <a:stretch/>
        </p:blipFill>
        <p:spPr>
          <a:xfrm>
            <a:off x="20" y="10"/>
            <a:ext cx="12191980" cy="685799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BDBDB"/>
            </a:gs>
            <a:gs pos="46000">
              <a:srgbClr val="A8A8A8"/>
            </a:gs>
            <a:gs pos="100000">
              <a:srgbClr val="636363"/>
            </a:gs>
          </a:gsLst>
          <a:path path="circle">
            <a:fillToRect l="50000" t="50000" r="50000" b="50000"/>
          </a:path>
          <a:tileRect/>
        </a:gradFill>
        <a:effectLst/>
      </p:bgPr>
    </p:bg>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5740044" y="166944"/>
            <a:ext cx="1260405" cy="7979035"/>
          </a:xfrm>
          <a:prstGeom prst="rect">
            <a:avLst/>
          </a:prstGeom>
          <a:noFill/>
          <a:ln>
            <a:noFill/>
          </a:ln>
        </p:spPr>
      </p:pic>
      <p:grpSp>
        <p:nvGrpSpPr>
          <p:cNvPr id="103" name="Google Shape;103;p2"/>
          <p:cNvGrpSpPr/>
          <p:nvPr/>
        </p:nvGrpSpPr>
        <p:grpSpPr>
          <a:xfrm>
            <a:off x="-393867" y="4252756"/>
            <a:ext cx="6979697" cy="1879179"/>
            <a:chOff x="-274714" y="2191774"/>
            <a:chExt cx="6979697" cy="1879179"/>
          </a:xfrm>
        </p:grpSpPr>
        <p:grpSp>
          <p:nvGrpSpPr>
            <p:cNvPr id="104" name="Google Shape;104;p2"/>
            <p:cNvGrpSpPr/>
            <p:nvPr/>
          </p:nvGrpSpPr>
          <p:grpSpPr>
            <a:xfrm flipH="1">
              <a:off x="-274714" y="2191774"/>
              <a:ext cx="6979697" cy="1879179"/>
              <a:chOff x="5489437" y="1671145"/>
              <a:chExt cx="6979697" cy="1460794"/>
            </a:xfrm>
          </p:grpSpPr>
          <p:pic>
            <p:nvPicPr>
              <p:cNvPr id="105" name="Google Shape;105;p2"/>
              <p:cNvPicPr preferRelativeResize="0"/>
              <p:nvPr/>
            </p:nvPicPr>
            <p:blipFill rotWithShape="1">
              <a:blip r:embed="rId4">
                <a:alphaModFix/>
              </a:blip>
              <a:srcRect t="37138"/>
              <a:stretch/>
            </p:blipFill>
            <p:spPr>
              <a:xfrm>
                <a:off x="5555671" y="1786758"/>
                <a:ext cx="6913463" cy="1345181"/>
              </a:xfrm>
              <a:prstGeom prst="rect">
                <a:avLst/>
              </a:prstGeom>
              <a:noFill/>
              <a:ln>
                <a:noFill/>
              </a:ln>
            </p:spPr>
          </p:pic>
          <p:sp>
            <p:nvSpPr>
              <p:cNvPr id="106"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07" name="Google Shape;107;p2"/>
            <p:cNvPicPr preferRelativeResize="0"/>
            <p:nvPr/>
          </p:nvPicPr>
          <p:blipFill rotWithShape="1">
            <a:blip r:embed="rId5">
              <a:alphaModFix/>
            </a:blip>
            <a:srcRect/>
            <a:stretch/>
          </p:blipFill>
          <p:spPr>
            <a:xfrm>
              <a:off x="5740045" y="2489463"/>
              <a:ext cx="694790" cy="678449"/>
            </a:xfrm>
            <a:prstGeom prst="rect">
              <a:avLst/>
            </a:prstGeom>
            <a:solidFill>
              <a:srgbClr val="C55A11"/>
            </a:solidFill>
            <a:ln>
              <a:noFill/>
            </a:ln>
          </p:spPr>
        </p:pic>
      </p:grpSp>
      <p:sp>
        <p:nvSpPr>
          <p:cNvPr id="2" name="Rounded Rectangle 1"/>
          <p:cNvSpPr/>
          <p:nvPr/>
        </p:nvSpPr>
        <p:spPr>
          <a:xfrm>
            <a:off x="2471706" y="301855"/>
            <a:ext cx="7869836" cy="7924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smtClean="0"/>
              <a:t>NỘI DUNG BÀI HỌC</a:t>
            </a:r>
            <a:endParaRPr lang="en-GB" sz="4000" b="1" dirty="0"/>
          </a:p>
        </p:txBody>
      </p:sp>
      <p:grpSp>
        <p:nvGrpSpPr>
          <p:cNvPr id="4" name="Group 3"/>
          <p:cNvGrpSpPr/>
          <p:nvPr/>
        </p:nvGrpSpPr>
        <p:grpSpPr>
          <a:xfrm>
            <a:off x="5968287" y="2616391"/>
            <a:ext cx="6979697" cy="1879179"/>
            <a:chOff x="5535822" y="3467117"/>
            <a:chExt cx="6979697" cy="1879179"/>
          </a:xfrm>
        </p:grpSpPr>
        <p:grpSp>
          <p:nvGrpSpPr>
            <p:cNvPr id="108" name="Google Shape;108;p2"/>
            <p:cNvGrpSpPr/>
            <p:nvPr/>
          </p:nvGrpSpPr>
          <p:grpSpPr>
            <a:xfrm>
              <a:off x="5535822" y="3467117"/>
              <a:ext cx="6979697" cy="1879179"/>
              <a:chOff x="5535822" y="3467117"/>
              <a:chExt cx="6979697" cy="1879179"/>
            </a:xfrm>
          </p:grpSpPr>
          <p:grpSp>
            <p:nvGrpSpPr>
              <p:cNvPr id="109" name="Google Shape;109;p2"/>
              <p:cNvGrpSpPr/>
              <p:nvPr/>
            </p:nvGrpSpPr>
            <p:grpSpPr>
              <a:xfrm>
                <a:off x="5535822" y="3467117"/>
                <a:ext cx="6979697" cy="1879179"/>
                <a:chOff x="5489437" y="1671145"/>
                <a:chExt cx="6979697" cy="1460794"/>
              </a:xfrm>
            </p:grpSpPr>
            <p:pic>
              <p:nvPicPr>
                <p:cNvPr id="110" name="Google Shape;110;p2"/>
                <p:cNvPicPr preferRelativeResize="0"/>
                <p:nvPr/>
              </p:nvPicPr>
              <p:blipFill rotWithShape="1">
                <a:blip r:embed="rId4">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2" name="Google Shape;112;p2"/>
              <p:cNvPicPr preferRelativeResize="0"/>
              <p:nvPr/>
            </p:nvPicPr>
            <p:blipFill rotWithShape="1">
              <a:blip r:embed="rId6">
                <a:alphaModFix/>
              </a:blip>
              <a:srcRect/>
              <a:stretch/>
            </p:blipFill>
            <p:spPr>
              <a:xfrm>
                <a:off x="5711817" y="3771892"/>
                <a:ext cx="694807" cy="709177"/>
              </a:xfrm>
              <a:prstGeom prst="rect">
                <a:avLst/>
              </a:prstGeom>
              <a:solidFill>
                <a:srgbClr val="7030A0"/>
              </a:solidFill>
              <a:ln>
                <a:noFill/>
              </a:ln>
            </p:spPr>
          </p:pic>
        </p:grpSp>
        <p:sp>
          <p:nvSpPr>
            <p:cNvPr id="3" name="Rounded Rectangle 2"/>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5" name="TextBox 4"/>
          <p:cNvSpPr txBox="1"/>
          <p:nvPr/>
        </p:nvSpPr>
        <p:spPr>
          <a:xfrm>
            <a:off x="7075359" y="2840067"/>
            <a:ext cx="4616970" cy="769441"/>
          </a:xfrm>
          <a:prstGeom prst="rect">
            <a:avLst/>
          </a:prstGeom>
          <a:noFill/>
        </p:spPr>
        <p:txBody>
          <a:bodyPr wrap="square" rtlCol="0">
            <a:spAutoFit/>
          </a:bodyPr>
          <a:lstStyle/>
          <a:p>
            <a:r>
              <a:rPr lang="vi-VN" sz="4400" b="1" dirty="0" smtClean="0">
                <a:solidFill>
                  <a:schemeClr val="bg1"/>
                </a:solidFill>
                <a:latin typeface="Calibri" pitchFamily="34" charset="0"/>
                <a:cs typeface="Calibri" pitchFamily="34" charset="0"/>
              </a:rPr>
              <a:t>Sự phân bố dân cư</a:t>
            </a:r>
            <a:endParaRPr lang="en-GB" sz="4400" b="1" dirty="0">
              <a:solidFill>
                <a:schemeClr val="bg1"/>
              </a:solidFill>
              <a:latin typeface="Calibri" pitchFamily="34" charset="0"/>
              <a:cs typeface="Calibri" pitchFamily="34" charset="0"/>
            </a:endParaRPr>
          </a:p>
        </p:txBody>
      </p:sp>
      <p:sp>
        <p:nvSpPr>
          <p:cNvPr id="6" name="TextBox 5"/>
          <p:cNvSpPr txBox="1"/>
          <p:nvPr/>
        </p:nvSpPr>
        <p:spPr>
          <a:xfrm>
            <a:off x="1049311" y="4401482"/>
            <a:ext cx="4571581" cy="830997"/>
          </a:xfrm>
          <a:prstGeom prst="rect">
            <a:avLst/>
          </a:prstGeom>
          <a:noFill/>
        </p:spPr>
        <p:txBody>
          <a:bodyPr wrap="square" rtlCol="0">
            <a:spAutoFit/>
          </a:bodyPr>
          <a:lstStyle/>
          <a:p>
            <a:r>
              <a:rPr lang="vi-VN" sz="4800" b="1" dirty="0" smtClean="0">
                <a:solidFill>
                  <a:schemeClr val="bg1"/>
                </a:solidFill>
                <a:latin typeface="Calibri" pitchFamily="34" charset="0"/>
                <a:cs typeface="Calibri" pitchFamily="34" charset="0"/>
              </a:rPr>
              <a:t>Đặc điểm đô thị</a:t>
            </a:r>
            <a:endParaRPr lang="en-GB" sz="4800" b="1" dirty="0">
              <a:solidFill>
                <a:schemeClr val="bg1"/>
              </a:solidFill>
              <a:latin typeface="Calibri" pitchFamily="34" charset="0"/>
              <a:cs typeface="Calibri" pitchFamily="34" charset="0"/>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997" y="4026863"/>
            <a:ext cx="3242509" cy="26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1214" y="1873602"/>
            <a:ext cx="3443000" cy="228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ipe(down)">
                                      <p:cBhvr>
                                        <p:cTn id="1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3732344938"/>
              </p:ext>
            </p:extLst>
          </p:nvPr>
        </p:nvGraphicFramePr>
        <p:xfrm>
          <a:off x="5819704" y="1051620"/>
          <a:ext cx="6314240" cy="5620216"/>
        </p:xfrm>
        <a:graphic>
          <a:graphicData uri="http://schemas.openxmlformats.org/drawingml/2006/table">
            <a:tbl>
              <a:tblPr firstRow="1" bandRow="1">
                <a:tableStyleId>{5C22544A-7EE6-4342-B048-85BDC9FD1C3A}</a:tableStyleId>
              </a:tblPr>
              <a:tblGrid>
                <a:gridCol w="1578560"/>
                <a:gridCol w="1578560"/>
                <a:gridCol w="1578560"/>
                <a:gridCol w="1578560"/>
              </a:tblGrid>
              <a:tr h="1710500">
                <a:tc>
                  <a:txBody>
                    <a:bodyPr/>
                    <a:lstStyle/>
                    <a:p>
                      <a:pPr algn="ctr">
                        <a:lnSpc>
                          <a:spcPct val="150000"/>
                        </a:lnSpc>
                      </a:pPr>
                      <a:r>
                        <a:rPr lang="vi-VN" sz="2000" b="1" dirty="0" smtClean="0"/>
                        <a:t>Quốc</a:t>
                      </a:r>
                      <a:r>
                        <a:rPr lang="vi-VN" sz="2000" b="1" baseline="0" dirty="0" smtClean="0"/>
                        <a:t> gia</a:t>
                      </a:r>
                      <a:endParaRPr lang="en-GB" sz="2000" b="1" dirty="0"/>
                    </a:p>
                  </a:txBody>
                  <a:tcPr/>
                </a:tc>
                <a:tc>
                  <a:txBody>
                    <a:bodyPr/>
                    <a:lstStyle/>
                    <a:p>
                      <a:pPr algn="ctr">
                        <a:lnSpc>
                          <a:spcPct val="150000"/>
                        </a:lnSpc>
                      </a:pPr>
                      <a:r>
                        <a:rPr lang="vi-VN" sz="2000" b="1" dirty="0" smtClean="0"/>
                        <a:t>Dân</a:t>
                      </a:r>
                      <a:r>
                        <a:rPr lang="vi-VN" sz="2000" b="1" baseline="0" dirty="0" smtClean="0"/>
                        <a:t> số</a:t>
                      </a:r>
                    </a:p>
                    <a:p>
                      <a:pPr algn="ctr">
                        <a:lnSpc>
                          <a:spcPct val="150000"/>
                        </a:lnSpc>
                      </a:pPr>
                      <a:r>
                        <a:rPr lang="vi-VN" sz="1600" b="1" baseline="0" dirty="0" smtClean="0"/>
                        <a:t> (triệu người)</a:t>
                      </a:r>
                      <a:endParaRPr lang="en-GB" sz="1600" b="1" dirty="0"/>
                    </a:p>
                  </a:txBody>
                  <a:tcPr/>
                </a:tc>
                <a:tc>
                  <a:txBody>
                    <a:bodyPr/>
                    <a:lstStyle/>
                    <a:p>
                      <a:pPr algn="ctr">
                        <a:lnSpc>
                          <a:spcPct val="150000"/>
                        </a:lnSpc>
                      </a:pPr>
                      <a:r>
                        <a:rPr lang="vi-VN" sz="2000" b="1" dirty="0" smtClean="0"/>
                        <a:t>Diện</a:t>
                      </a:r>
                      <a:r>
                        <a:rPr lang="vi-VN" sz="2000" b="1" baseline="0" dirty="0" smtClean="0"/>
                        <a:t> tích </a:t>
                      </a:r>
                      <a:r>
                        <a:rPr lang="vi-VN" sz="1800" b="1" baseline="0" dirty="0" smtClean="0"/>
                        <a:t>(triệu km</a:t>
                      </a:r>
                      <a:r>
                        <a:rPr lang="vi-VN" sz="1800" b="1" baseline="30000" dirty="0" smtClean="0"/>
                        <a:t>2</a:t>
                      </a:r>
                      <a:r>
                        <a:rPr lang="vi-VN" sz="1800" b="1" baseline="0" dirty="0" smtClean="0"/>
                        <a:t>)</a:t>
                      </a:r>
                      <a:endParaRPr lang="en-GB" sz="1800" b="1" dirty="0"/>
                    </a:p>
                  </a:txBody>
                  <a:tcPr/>
                </a:tc>
                <a:tc>
                  <a:txBody>
                    <a:bodyPr/>
                    <a:lstStyle/>
                    <a:p>
                      <a:pPr algn="ctr">
                        <a:lnSpc>
                          <a:spcPct val="150000"/>
                        </a:lnSpc>
                      </a:pPr>
                      <a:r>
                        <a:rPr lang="vi-VN" sz="2000" b="1" dirty="0" smtClean="0"/>
                        <a:t>Mật độ</a:t>
                      </a:r>
                      <a:r>
                        <a:rPr lang="vi-VN" sz="2000" b="1" baseline="0" dirty="0" smtClean="0"/>
                        <a:t> DS</a:t>
                      </a:r>
                    </a:p>
                    <a:p>
                      <a:pPr algn="ctr">
                        <a:lnSpc>
                          <a:spcPct val="150000"/>
                        </a:lnSpc>
                      </a:pPr>
                      <a:r>
                        <a:rPr lang="vi-VN" sz="1800" b="1" baseline="0" dirty="0" smtClean="0"/>
                        <a:t>(người/km</a:t>
                      </a:r>
                      <a:r>
                        <a:rPr lang="vi-VN" sz="1800" b="1" baseline="30000" dirty="0" smtClean="0"/>
                        <a:t>2</a:t>
                      </a:r>
                      <a:r>
                        <a:rPr lang="vi-VN" sz="1800" b="1" baseline="0" dirty="0" smtClean="0"/>
                        <a:t>)</a:t>
                      </a:r>
                      <a:endParaRPr lang="en-GB" sz="1800" b="1" dirty="0"/>
                    </a:p>
                  </a:txBody>
                  <a:tcPr/>
                </a:tc>
              </a:tr>
              <a:tr h="977429">
                <a:tc>
                  <a:txBody>
                    <a:bodyPr/>
                    <a:lstStyle/>
                    <a:p>
                      <a:pPr algn="ctr">
                        <a:lnSpc>
                          <a:spcPct val="150000"/>
                        </a:lnSpc>
                      </a:pPr>
                      <a:r>
                        <a:rPr lang="vi-VN" sz="2000" b="1" smtClean="0"/>
                        <a:t>Hoa Kì</a:t>
                      </a:r>
                      <a:endParaRPr lang="en-GB" sz="2000" b="1" dirty="0"/>
                    </a:p>
                  </a:txBody>
                  <a:tcPr/>
                </a:tc>
                <a:tc>
                  <a:txBody>
                    <a:bodyPr/>
                    <a:lstStyle/>
                    <a:p>
                      <a:pPr algn="ctr">
                        <a:lnSpc>
                          <a:spcPct val="150000"/>
                        </a:lnSpc>
                      </a:pPr>
                      <a:r>
                        <a:rPr lang="vi-VN" sz="2000" b="1" dirty="0" smtClean="0"/>
                        <a:t>326.5</a:t>
                      </a:r>
                      <a:endParaRPr lang="en-GB" sz="2000" b="1" dirty="0"/>
                    </a:p>
                  </a:txBody>
                  <a:tcPr/>
                </a:tc>
                <a:tc>
                  <a:txBody>
                    <a:bodyPr/>
                    <a:lstStyle/>
                    <a:p>
                      <a:pPr algn="ctr">
                        <a:lnSpc>
                          <a:spcPct val="150000"/>
                        </a:lnSpc>
                      </a:pPr>
                      <a:r>
                        <a:rPr lang="vi-VN" sz="2000" b="1" dirty="0" smtClean="0"/>
                        <a:t>9.83</a:t>
                      </a:r>
                      <a:endParaRPr lang="en-GB" sz="2000" b="1" dirty="0"/>
                    </a:p>
                  </a:txBody>
                  <a:tcPr/>
                </a:tc>
                <a:tc>
                  <a:txBody>
                    <a:bodyPr/>
                    <a:lstStyle/>
                    <a:p>
                      <a:pPr algn="ctr">
                        <a:lnSpc>
                          <a:spcPct val="150000"/>
                        </a:lnSpc>
                      </a:pPr>
                      <a:endParaRPr lang="en-GB" sz="2000" b="1" dirty="0"/>
                    </a:p>
                  </a:txBody>
                  <a:tcPr/>
                </a:tc>
              </a:tr>
              <a:tr h="977429">
                <a:tc>
                  <a:txBody>
                    <a:bodyPr/>
                    <a:lstStyle/>
                    <a:p>
                      <a:pPr algn="ctr">
                        <a:lnSpc>
                          <a:spcPct val="150000"/>
                        </a:lnSpc>
                      </a:pPr>
                      <a:r>
                        <a:rPr lang="vi-VN" sz="2000" b="1" dirty="0" smtClean="0"/>
                        <a:t>Mêhico</a:t>
                      </a:r>
                      <a:endParaRPr lang="en-GB" sz="2000" b="1" dirty="0"/>
                    </a:p>
                  </a:txBody>
                  <a:tcPr/>
                </a:tc>
                <a:tc>
                  <a:txBody>
                    <a:bodyPr/>
                    <a:lstStyle/>
                    <a:p>
                      <a:pPr algn="ctr">
                        <a:lnSpc>
                          <a:spcPct val="150000"/>
                        </a:lnSpc>
                      </a:pPr>
                      <a:r>
                        <a:rPr lang="vi-VN" sz="2000" b="1" dirty="0" smtClean="0"/>
                        <a:t>130.2</a:t>
                      </a:r>
                      <a:endParaRPr lang="en-GB" sz="2000" b="1" dirty="0"/>
                    </a:p>
                  </a:txBody>
                  <a:tcPr/>
                </a:tc>
                <a:tc>
                  <a:txBody>
                    <a:bodyPr/>
                    <a:lstStyle/>
                    <a:p>
                      <a:pPr algn="ctr">
                        <a:lnSpc>
                          <a:spcPct val="150000"/>
                        </a:lnSpc>
                      </a:pPr>
                      <a:r>
                        <a:rPr lang="vi-VN" sz="2000" b="1" dirty="0" smtClean="0"/>
                        <a:t>1.97</a:t>
                      </a:r>
                      <a:endParaRPr lang="en-GB" sz="2000" b="1" dirty="0"/>
                    </a:p>
                  </a:txBody>
                  <a:tcPr/>
                </a:tc>
                <a:tc>
                  <a:txBody>
                    <a:bodyPr/>
                    <a:lstStyle/>
                    <a:p>
                      <a:pPr algn="ctr">
                        <a:lnSpc>
                          <a:spcPct val="150000"/>
                        </a:lnSpc>
                      </a:pPr>
                      <a:endParaRPr lang="en-GB" sz="2000" b="1" dirty="0"/>
                    </a:p>
                  </a:txBody>
                  <a:tcPr/>
                </a:tc>
              </a:tr>
              <a:tr h="977429">
                <a:tc>
                  <a:txBody>
                    <a:bodyPr/>
                    <a:lstStyle/>
                    <a:p>
                      <a:pPr algn="ctr">
                        <a:lnSpc>
                          <a:spcPct val="150000"/>
                        </a:lnSpc>
                      </a:pPr>
                      <a:r>
                        <a:rPr lang="vi-VN" sz="2000" b="1" dirty="0" smtClean="0"/>
                        <a:t>Cannada</a:t>
                      </a:r>
                      <a:r>
                        <a:rPr lang="vi-VN" sz="2000" b="1" baseline="0" dirty="0" smtClean="0"/>
                        <a:t> </a:t>
                      </a:r>
                      <a:endParaRPr lang="en-GB" sz="2000" b="1" dirty="0"/>
                    </a:p>
                  </a:txBody>
                  <a:tcPr/>
                </a:tc>
                <a:tc>
                  <a:txBody>
                    <a:bodyPr/>
                    <a:lstStyle/>
                    <a:p>
                      <a:pPr algn="ctr">
                        <a:lnSpc>
                          <a:spcPct val="150000"/>
                        </a:lnSpc>
                      </a:pPr>
                      <a:r>
                        <a:rPr lang="vi-VN" sz="2000" b="1" dirty="0" smtClean="0"/>
                        <a:t>36.3</a:t>
                      </a:r>
                      <a:endParaRPr lang="en-GB" sz="2000" b="1" dirty="0"/>
                    </a:p>
                  </a:txBody>
                  <a:tcPr/>
                </a:tc>
                <a:tc>
                  <a:txBody>
                    <a:bodyPr/>
                    <a:lstStyle/>
                    <a:p>
                      <a:pPr algn="ctr">
                        <a:lnSpc>
                          <a:spcPct val="150000"/>
                        </a:lnSpc>
                      </a:pPr>
                      <a:r>
                        <a:rPr lang="vi-VN" sz="2000" b="1" dirty="0" smtClean="0"/>
                        <a:t>9.98</a:t>
                      </a:r>
                      <a:endParaRPr lang="en-GB" sz="2000" b="1" dirty="0"/>
                    </a:p>
                  </a:txBody>
                  <a:tcPr/>
                </a:tc>
                <a:tc>
                  <a:txBody>
                    <a:bodyPr/>
                    <a:lstStyle/>
                    <a:p>
                      <a:pPr algn="ctr">
                        <a:lnSpc>
                          <a:spcPct val="150000"/>
                        </a:lnSpc>
                      </a:pPr>
                      <a:endParaRPr lang="en-GB" sz="2000" b="1" dirty="0"/>
                    </a:p>
                  </a:txBody>
                  <a:tcPr/>
                </a:tc>
              </a:tr>
              <a:tr h="977429">
                <a:tc>
                  <a:txBody>
                    <a:bodyPr/>
                    <a:lstStyle/>
                    <a:p>
                      <a:pPr algn="ctr">
                        <a:lnSpc>
                          <a:spcPct val="150000"/>
                        </a:lnSpc>
                      </a:pPr>
                      <a:r>
                        <a:rPr lang="vi-VN" sz="2000" b="1" dirty="0" smtClean="0"/>
                        <a:t>Bắc</a:t>
                      </a:r>
                      <a:r>
                        <a:rPr lang="vi-VN" sz="2000" b="1" baseline="0" dirty="0" smtClean="0"/>
                        <a:t> Mĩ</a:t>
                      </a:r>
                      <a:endParaRPr lang="en-GB" sz="2000" b="1" dirty="0"/>
                    </a:p>
                  </a:txBody>
                  <a:tcPr/>
                </a:tc>
                <a:tc>
                  <a:txBody>
                    <a:bodyPr/>
                    <a:lstStyle/>
                    <a:p>
                      <a:pPr algn="ctr">
                        <a:lnSpc>
                          <a:spcPct val="150000"/>
                        </a:lnSpc>
                      </a:pPr>
                      <a:r>
                        <a:rPr lang="vi-VN" sz="2000" b="1" dirty="0" smtClean="0"/>
                        <a:t>493.0</a:t>
                      </a:r>
                      <a:endParaRPr lang="en-GB" sz="2000" b="1" dirty="0"/>
                    </a:p>
                  </a:txBody>
                  <a:tcPr/>
                </a:tc>
                <a:tc>
                  <a:txBody>
                    <a:bodyPr/>
                    <a:lstStyle/>
                    <a:p>
                      <a:pPr algn="ctr">
                        <a:lnSpc>
                          <a:spcPct val="150000"/>
                        </a:lnSpc>
                      </a:pPr>
                      <a:r>
                        <a:rPr lang="vi-VN" sz="2000" b="1" dirty="0" smtClean="0"/>
                        <a:t>21.78</a:t>
                      </a:r>
                      <a:endParaRPr lang="en-GB" sz="2000" b="1" dirty="0"/>
                    </a:p>
                  </a:txBody>
                  <a:tcPr/>
                </a:tc>
                <a:tc>
                  <a:txBody>
                    <a:bodyPr/>
                    <a:lstStyle/>
                    <a:p>
                      <a:pPr algn="ctr">
                        <a:lnSpc>
                          <a:spcPct val="150000"/>
                        </a:lnSpc>
                      </a:pPr>
                      <a:endParaRPr lang="en-GB" sz="2000" b="1" dirty="0"/>
                    </a:p>
                  </a:txBody>
                  <a:tcPr/>
                </a:tc>
              </a:tr>
            </a:tbl>
          </a:graphicData>
        </a:graphic>
      </p:graphicFrame>
      <p:sp>
        <p:nvSpPr>
          <p:cNvPr id="12" name="TextBox 11"/>
          <p:cNvSpPr txBox="1"/>
          <p:nvPr/>
        </p:nvSpPr>
        <p:spPr>
          <a:xfrm>
            <a:off x="6099036" y="269292"/>
            <a:ext cx="5904278" cy="707886"/>
          </a:xfrm>
          <a:prstGeom prst="rect">
            <a:avLst/>
          </a:prstGeom>
          <a:noFill/>
        </p:spPr>
        <p:txBody>
          <a:bodyPr wrap="square" rtlCol="0">
            <a:spAutoFit/>
          </a:bodyPr>
          <a:lstStyle/>
          <a:p>
            <a:pPr algn="ctr"/>
            <a:r>
              <a:rPr lang="vi-VN" sz="2000" b="1" dirty="0" smtClean="0">
                <a:solidFill>
                  <a:srgbClr val="C00000"/>
                </a:solidFill>
              </a:rPr>
              <a:t>Bảng dân số, diện tích của các quốc gia Bắc Mĩ </a:t>
            </a:r>
          </a:p>
          <a:p>
            <a:pPr algn="ctr"/>
            <a:r>
              <a:rPr lang="vi-VN" sz="2000" b="1" dirty="0" smtClean="0">
                <a:solidFill>
                  <a:srgbClr val="C00000"/>
                </a:solidFill>
              </a:rPr>
              <a:t>năm 2017</a:t>
            </a:r>
            <a:endParaRPr lang="en-GB" sz="2000" b="1" dirty="0">
              <a:solidFill>
                <a:srgbClr val="C00000"/>
              </a:solidFill>
              <a:latin typeface="Bodoni MT Black"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60" y="5342022"/>
            <a:ext cx="2133708" cy="132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Rounded Rectangle 13"/>
              <p:cNvSpPr/>
              <p:nvPr/>
            </p:nvSpPr>
            <p:spPr>
              <a:xfrm>
                <a:off x="868741" y="1422400"/>
                <a:ext cx="3732124" cy="11901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400" b="1" dirty="0" smtClean="0">
                    <a:solidFill>
                      <a:schemeClr val="tx1">
                        <a:lumMod val="95000"/>
                        <a:lumOff val="5000"/>
                      </a:schemeClr>
                    </a:solidFill>
                  </a:rPr>
                  <a:t>MĐ DS </a:t>
                </a:r>
                <a:r>
                  <a:rPr lang="vi-VN" sz="3200" b="1" dirty="0" smtClean="0">
                    <a:solidFill>
                      <a:schemeClr val="tx1">
                        <a:lumMod val="95000"/>
                        <a:lumOff val="5000"/>
                      </a:schemeClr>
                    </a:solidFill>
                  </a:rPr>
                  <a:t>= </a:t>
                </a:r>
                <a14:m>
                  <m:oMath xmlns:m="http://schemas.openxmlformats.org/officeDocument/2006/math">
                    <m:f>
                      <m:fPr>
                        <m:ctrlPr>
                          <a:rPr lang="vi-VN" sz="3200" b="1" i="1" smtClean="0">
                            <a:solidFill>
                              <a:schemeClr val="tx1">
                                <a:lumMod val="95000"/>
                                <a:lumOff val="5000"/>
                              </a:schemeClr>
                            </a:solidFill>
                            <a:latin typeface="Cambria Math" panose="02040503050406030204" pitchFamily="18" charset="0"/>
                          </a:rPr>
                        </m:ctrlPr>
                      </m:fPr>
                      <m:num>
                        <m:r>
                          <a:rPr lang="vi-VN" sz="3200" b="1" i="1" smtClean="0">
                            <a:solidFill>
                              <a:schemeClr val="tx1">
                                <a:lumMod val="95000"/>
                                <a:lumOff val="5000"/>
                              </a:schemeClr>
                            </a:solidFill>
                            <a:latin typeface="Cambria Math"/>
                          </a:rPr>
                          <m:t>𝑫</m:t>
                        </m:r>
                        <m:r>
                          <a:rPr lang="vi-VN" sz="3200" b="1" i="1" smtClean="0">
                            <a:solidFill>
                              <a:schemeClr val="tx1">
                                <a:lumMod val="95000"/>
                                <a:lumOff val="5000"/>
                              </a:schemeClr>
                            </a:solidFill>
                            <a:latin typeface="Cambria Math"/>
                          </a:rPr>
                          <m:t>Â</m:t>
                        </m:r>
                        <m:r>
                          <a:rPr lang="vi-VN" sz="3200" b="1" i="1" smtClean="0">
                            <a:solidFill>
                              <a:schemeClr val="tx1">
                                <a:lumMod val="95000"/>
                                <a:lumOff val="5000"/>
                              </a:schemeClr>
                            </a:solidFill>
                            <a:latin typeface="Cambria Math"/>
                          </a:rPr>
                          <m:t>𝑵</m:t>
                        </m:r>
                        <m:r>
                          <a:rPr lang="vi-VN" sz="3200" b="1" i="1" smtClean="0">
                            <a:solidFill>
                              <a:schemeClr val="tx1">
                                <a:lumMod val="95000"/>
                                <a:lumOff val="5000"/>
                              </a:schemeClr>
                            </a:solidFill>
                            <a:latin typeface="Cambria Math"/>
                          </a:rPr>
                          <m:t> </m:t>
                        </m:r>
                        <m:r>
                          <a:rPr lang="vi-VN" sz="3200" b="1" i="1" smtClean="0">
                            <a:solidFill>
                              <a:schemeClr val="tx1">
                                <a:lumMod val="95000"/>
                                <a:lumOff val="5000"/>
                              </a:schemeClr>
                            </a:solidFill>
                            <a:latin typeface="Cambria Math"/>
                          </a:rPr>
                          <m:t>𝑺</m:t>
                        </m:r>
                        <m:r>
                          <a:rPr lang="vi-VN" sz="3200" b="1" i="1" smtClean="0">
                            <a:solidFill>
                              <a:schemeClr val="tx1">
                                <a:lumMod val="95000"/>
                                <a:lumOff val="5000"/>
                              </a:schemeClr>
                            </a:solidFill>
                            <a:latin typeface="Cambria Math"/>
                          </a:rPr>
                          <m:t>Ố</m:t>
                        </m:r>
                      </m:num>
                      <m:den>
                        <m:r>
                          <a:rPr lang="vi-VN" sz="3200" b="1" i="1" smtClean="0">
                            <a:solidFill>
                              <a:schemeClr val="tx1">
                                <a:lumMod val="95000"/>
                                <a:lumOff val="5000"/>
                              </a:schemeClr>
                            </a:solidFill>
                            <a:latin typeface="Cambria Math"/>
                          </a:rPr>
                          <m:t>𝑫𝑰</m:t>
                        </m:r>
                        <m:r>
                          <a:rPr lang="vi-VN" sz="3200" b="1" i="1" smtClean="0">
                            <a:solidFill>
                              <a:schemeClr val="tx1">
                                <a:lumMod val="95000"/>
                                <a:lumOff val="5000"/>
                              </a:schemeClr>
                            </a:solidFill>
                            <a:latin typeface="Cambria Math"/>
                          </a:rPr>
                          <m:t>Ệ</m:t>
                        </m:r>
                        <m:r>
                          <a:rPr lang="vi-VN" sz="3200" b="1" i="1" smtClean="0">
                            <a:solidFill>
                              <a:schemeClr val="tx1">
                                <a:lumMod val="95000"/>
                                <a:lumOff val="5000"/>
                              </a:schemeClr>
                            </a:solidFill>
                            <a:latin typeface="Cambria Math"/>
                          </a:rPr>
                          <m:t>𝑵</m:t>
                        </m:r>
                        <m:r>
                          <a:rPr lang="vi-VN" sz="3200" b="1" i="1" smtClean="0">
                            <a:solidFill>
                              <a:schemeClr val="tx1">
                                <a:lumMod val="95000"/>
                                <a:lumOff val="5000"/>
                              </a:schemeClr>
                            </a:solidFill>
                            <a:latin typeface="Cambria Math"/>
                          </a:rPr>
                          <m:t> </m:t>
                        </m:r>
                        <m:r>
                          <a:rPr lang="vi-VN" sz="3200" b="1" i="1" smtClean="0">
                            <a:solidFill>
                              <a:schemeClr val="tx1">
                                <a:lumMod val="95000"/>
                                <a:lumOff val="5000"/>
                              </a:schemeClr>
                            </a:solidFill>
                            <a:latin typeface="Cambria Math"/>
                          </a:rPr>
                          <m:t>𝑻</m:t>
                        </m:r>
                        <m:r>
                          <a:rPr lang="vi-VN" sz="3200" b="1" i="1" smtClean="0">
                            <a:solidFill>
                              <a:schemeClr val="tx1">
                                <a:lumMod val="95000"/>
                                <a:lumOff val="5000"/>
                              </a:schemeClr>
                            </a:solidFill>
                            <a:latin typeface="Cambria Math"/>
                          </a:rPr>
                          <m:t>Í</m:t>
                        </m:r>
                        <m:r>
                          <a:rPr lang="vi-VN" sz="3200" b="1" i="1" smtClean="0">
                            <a:solidFill>
                              <a:schemeClr val="tx1">
                                <a:lumMod val="95000"/>
                                <a:lumOff val="5000"/>
                              </a:schemeClr>
                            </a:solidFill>
                            <a:latin typeface="Cambria Math"/>
                          </a:rPr>
                          <m:t>𝑪𝑯</m:t>
                        </m:r>
                      </m:den>
                    </m:f>
                  </m:oMath>
                </a14:m>
                <a:endParaRPr lang="en-GB" sz="3200" b="1" dirty="0">
                  <a:solidFill>
                    <a:schemeClr val="tx1">
                      <a:lumMod val="95000"/>
                      <a:lumOff val="5000"/>
                    </a:schemeClr>
                  </a:solidFill>
                  <a:latin typeface="Calibri" pitchFamily="34" charset="0"/>
                  <a:cs typeface="Calibri" pitchFamily="34"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868741" y="1422400"/>
                <a:ext cx="3732124" cy="1190172"/>
              </a:xfrm>
              <a:prstGeom prst="roundRect">
                <a:avLst/>
              </a:prstGeom>
              <a:blipFill rotWithShape="1">
                <a:blip r:embed="rId5"/>
                <a:stretch>
                  <a:fillRect/>
                </a:stretch>
              </a:blipFill>
            </p:spPr>
            <p:txBody>
              <a:bodyPr/>
              <a:lstStyle/>
              <a:p>
                <a:r>
                  <a:rPr lang="en-GB">
                    <a:noFill/>
                  </a:rPr>
                  <a:t> </a:t>
                </a:r>
              </a:p>
            </p:txBody>
          </p:sp>
        </mc:Fallback>
      </mc:AlternateContent>
      <p:sp>
        <p:nvSpPr>
          <p:cNvPr id="15" name="TextBox 14"/>
          <p:cNvSpPr txBox="1"/>
          <p:nvPr/>
        </p:nvSpPr>
        <p:spPr>
          <a:xfrm>
            <a:off x="10852710" y="2926888"/>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33</a:t>
            </a:r>
            <a:endParaRPr lang="en-GB" sz="2400" b="1" dirty="0">
              <a:solidFill>
                <a:srgbClr val="C00000"/>
              </a:solidFill>
              <a:latin typeface="+mn-lt"/>
              <a:cs typeface="Calibri" pitchFamily="34" charset="0"/>
            </a:endParaRPr>
          </a:p>
        </p:txBody>
      </p:sp>
      <p:sp>
        <p:nvSpPr>
          <p:cNvPr id="17" name="TextBox 16"/>
          <p:cNvSpPr txBox="1"/>
          <p:nvPr/>
        </p:nvSpPr>
        <p:spPr>
          <a:xfrm>
            <a:off x="10939338" y="3885821"/>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66</a:t>
            </a:r>
            <a:endParaRPr lang="en-GB" sz="2400" b="1" dirty="0">
              <a:solidFill>
                <a:srgbClr val="C00000"/>
              </a:solidFill>
              <a:latin typeface="+mn-lt"/>
              <a:cs typeface="Calibri" pitchFamily="34" charset="0"/>
            </a:endParaRPr>
          </a:p>
        </p:txBody>
      </p:sp>
      <p:sp>
        <p:nvSpPr>
          <p:cNvPr id="18" name="TextBox 17"/>
          <p:cNvSpPr txBox="1"/>
          <p:nvPr/>
        </p:nvSpPr>
        <p:spPr>
          <a:xfrm>
            <a:off x="11016340" y="4880357"/>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4</a:t>
            </a:r>
            <a:endParaRPr lang="en-GB" sz="2400" b="1" dirty="0">
              <a:solidFill>
                <a:srgbClr val="C00000"/>
              </a:solidFill>
              <a:latin typeface="+mn-lt"/>
              <a:cs typeface="Calibri" pitchFamily="34" charset="0"/>
            </a:endParaRPr>
          </a:p>
        </p:txBody>
      </p:sp>
      <p:sp>
        <p:nvSpPr>
          <p:cNvPr id="19" name="TextBox 18"/>
          <p:cNvSpPr txBox="1"/>
          <p:nvPr/>
        </p:nvSpPr>
        <p:spPr>
          <a:xfrm>
            <a:off x="11072371" y="5776095"/>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23</a:t>
            </a:r>
            <a:endParaRPr lang="en-GB" sz="2400" b="1" dirty="0">
              <a:solidFill>
                <a:srgbClr val="C00000"/>
              </a:solidFill>
              <a:latin typeface="+mn-lt"/>
              <a:cs typeface="Calibri" pitchFamily="34" charset="0"/>
            </a:endParaRPr>
          </a:p>
        </p:txBody>
      </p:sp>
    </p:spTree>
    <p:extLst>
      <p:ext uri="{BB962C8B-B14F-4D97-AF65-F5344CB8AC3E}">
        <p14:creationId xmlns:p14="http://schemas.microsoft.com/office/powerpoint/2010/main" val="19772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322282578"/>
              </p:ext>
            </p:extLst>
          </p:nvPr>
        </p:nvGraphicFramePr>
        <p:xfrm>
          <a:off x="5819704" y="1051620"/>
          <a:ext cx="6314240" cy="3154680"/>
        </p:xfrm>
        <a:graphic>
          <a:graphicData uri="http://schemas.openxmlformats.org/drawingml/2006/table">
            <a:tbl>
              <a:tblPr firstRow="1" bandRow="1">
                <a:tableStyleId>{5C22544A-7EE6-4342-B048-85BDC9FD1C3A}</a:tableStyleId>
              </a:tblPr>
              <a:tblGrid>
                <a:gridCol w="1578560"/>
                <a:gridCol w="1578560"/>
                <a:gridCol w="1578560"/>
                <a:gridCol w="1578560"/>
              </a:tblGrid>
              <a:tr h="370840">
                <a:tc>
                  <a:txBody>
                    <a:bodyPr/>
                    <a:lstStyle/>
                    <a:p>
                      <a:pPr algn="ctr">
                        <a:lnSpc>
                          <a:spcPct val="150000"/>
                        </a:lnSpc>
                      </a:pPr>
                      <a:r>
                        <a:rPr lang="vi-VN" sz="2000" b="1" dirty="0" smtClean="0"/>
                        <a:t>Quốc</a:t>
                      </a:r>
                      <a:r>
                        <a:rPr lang="vi-VN" sz="2000" b="1" baseline="0" dirty="0" smtClean="0"/>
                        <a:t> gia</a:t>
                      </a:r>
                      <a:endParaRPr lang="en-GB" sz="2000" b="1" dirty="0"/>
                    </a:p>
                  </a:txBody>
                  <a:tcPr/>
                </a:tc>
                <a:tc>
                  <a:txBody>
                    <a:bodyPr/>
                    <a:lstStyle/>
                    <a:p>
                      <a:pPr algn="ctr">
                        <a:lnSpc>
                          <a:spcPct val="150000"/>
                        </a:lnSpc>
                      </a:pPr>
                      <a:r>
                        <a:rPr lang="vi-VN" sz="2000" b="1" dirty="0" smtClean="0"/>
                        <a:t>Dân</a:t>
                      </a:r>
                      <a:r>
                        <a:rPr lang="vi-VN" sz="2000" b="1" baseline="0" dirty="0" smtClean="0"/>
                        <a:t> số</a:t>
                      </a:r>
                    </a:p>
                    <a:p>
                      <a:pPr algn="ctr">
                        <a:lnSpc>
                          <a:spcPct val="150000"/>
                        </a:lnSpc>
                      </a:pPr>
                      <a:r>
                        <a:rPr lang="vi-VN" sz="1600" b="1" baseline="0" dirty="0" smtClean="0"/>
                        <a:t> (triệu người)</a:t>
                      </a:r>
                      <a:endParaRPr lang="en-GB" sz="1600" b="1" dirty="0"/>
                    </a:p>
                  </a:txBody>
                  <a:tcPr/>
                </a:tc>
                <a:tc>
                  <a:txBody>
                    <a:bodyPr/>
                    <a:lstStyle/>
                    <a:p>
                      <a:pPr algn="ctr">
                        <a:lnSpc>
                          <a:spcPct val="150000"/>
                        </a:lnSpc>
                      </a:pPr>
                      <a:r>
                        <a:rPr lang="vi-VN" sz="2000" b="1" dirty="0" smtClean="0"/>
                        <a:t>Diện</a:t>
                      </a:r>
                      <a:r>
                        <a:rPr lang="vi-VN" sz="2000" b="1" baseline="0" dirty="0" smtClean="0"/>
                        <a:t> tích </a:t>
                      </a:r>
                      <a:r>
                        <a:rPr lang="vi-VN" sz="1800" b="1" baseline="0" dirty="0" smtClean="0"/>
                        <a:t>(triệu km</a:t>
                      </a:r>
                      <a:r>
                        <a:rPr lang="vi-VN" sz="1800" b="1" baseline="30000" dirty="0" smtClean="0"/>
                        <a:t>2</a:t>
                      </a:r>
                      <a:r>
                        <a:rPr lang="vi-VN" sz="1800" b="1" baseline="0" dirty="0" smtClean="0"/>
                        <a:t>)</a:t>
                      </a:r>
                      <a:endParaRPr lang="en-GB" sz="1800" b="1" dirty="0"/>
                    </a:p>
                  </a:txBody>
                  <a:tcPr/>
                </a:tc>
                <a:tc>
                  <a:txBody>
                    <a:bodyPr/>
                    <a:lstStyle/>
                    <a:p>
                      <a:pPr algn="ctr">
                        <a:lnSpc>
                          <a:spcPct val="150000"/>
                        </a:lnSpc>
                      </a:pPr>
                      <a:r>
                        <a:rPr lang="vi-VN" sz="2000" b="1" dirty="0" smtClean="0"/>
                        <a:t>Mật độ</a:t>
                      </a:r>
                      <a:r>
                        <a:rPr lang="vi-VN" sz="2000" b="1" baseline="0" dirty="0" smtClean="0"/>
                        <a:t> DS</a:t>
                      </a:r>
                    </a:p>
                    <a:p>
                      <a:pPr algn="ctr">
                        <a:lnSpc>
                          <a:spcPct val="150000"/>
                        </a:lnSpc>
                      </a:pPr>
                      <a:r>
                        <a:rPr lang="vi-VN" sz="1800" b="1" baseline="0" dirty="0" smtClean="0"/>
                        <a:t>(người/km</a:t>
                      </a:r>
                      <a:r>
                        <a:rPr lang="vi-VN" sz="1800" b="1" baseline="30000" dirty="0" smtClean="0"/>
                        <a:t>2</a:t>
                      </a:r>
                      <a:r>
                        <a:rPr lang="vi-VN" sz="1800" b="1" baseline="0" dirty="0" smtClean="0"/>
                        <a:t>)</a:t>
                      </a:r>
                      <a:endParaRPr lang="en-GB" sz="1800" b="1" dirty="0"/>
                    </a:p>
                  </a:txBody>
                  <a:tcPr/>
                </a:tc>
              </a:tr>
              <a:tr h="370840">
                <a:tc>
                  <a:txBody>
                    <a:bodyPr/>
                    <a:lstStyle/>
                    <a:p>
                      <a:pPr algn="ctr">
                        <a:lnSpc>
                          <a:spcPct val="150000"/>
                        </a:lnSpc>
                      </a:pPr>
                      <a:r>
                        <a:rPr lang="vi-VN" sz="2000" b="1" smtClean="0"/>
                        <a:t>Hoa Kì</a:t>
                      </a:r>
                      <a:endParaRPr lang="en-GB" sz="2000" b="1" dirty="0"/>
                    </a:p>
                  </a:txBody>
                  <a:tcPr/>
                </a:tc>
                <a:tc>
                  <a:txBody>
                    <a:bodyPr/>
                    <a:lstStyle/>
                    <a:p>
                      <a:pPr algn="ctr">
                        <a:lnSpc>
                          <a:spcPct val="150000"/>
                        </a:lnSpc>
                      </a:pPr>
                      <a:r>
                        <a:rPr lang="vi-VN" sz="2000" b="1" dirty="0" smtClean="0"/>
                        <a:t>326.5</a:t>
                      </a:r>
                      <a:endParaRPr lang="en-GB" sz="2000" b="1" dirty="0"/>
                    </a:p>
                  </a:txBody>
                  <a:tcPr/>
                </a:tc>
                <a:tc>
                  <a:txBody>
                    <a:bodyPr/>
                    <a:lstStyle/>
                    <a:p>
                      <a:pPr algn="ctr">
                        <a:lnSpc>
                          <a:spcPct val="150000"/>
                        </a:lnSpc>
                      </a:pPr>
                      <a:r>
                        <a:rPr lang="vi-VN" sz="2000" b="1" dirty="0" smtClean="0"/>
                        <a:t>9.83</a:t>
                      </a:r>
                      <a:endParaRPr lang="en-GB" sz="2000" b="1" dirty="0"/>
                    </a:p>
                  </a:txBody>
                  <a:tcPr/>
                </a:tc>
                <a:tc>
                  <a:txBody>
                    <a:bodyPr/>
                    <a:lstStyle/>
                    <a:p>
                      <a:pPr algn="ctr">
                        <a:lnSpc>
                          <a:spcPct val="150000"/>
                        </a:lnSpc>
                      </a:pPr>
                      <a:endParaRPr lang="en-GB" sz="2000" b="1" dirty="0"/>
                    </a:p>
                  </a:txBody>
                  <a:tcPr/>
                </a:tc>
              </a:tr>
              <a:tr h="370840">
                <a:tc>
                  <a:txBody>
                    <a:bodyPr/>
                    <a:lstStyle/>
                    <a:p>
                      <a:pPr algn="ctr">
                        <a:lnSpc>
                          <a:spcPct val="150000"/>
                        </a:lnSpc>
                      </a:pPr>
                      <a:r>
                        <a:rPr lang="vi-VN" sz="2000" b="1" dirty="0" smtClean="0"/>
                        <a:t>Mêhico</a:t>
                      </a:r>
                      <a:endParaRPr lang="en-GB" sz="2000" b="1" dirty="0"/>
                    </a:p>
                  </a:txBody>
                  <a:tcPr/>
                </a:tc>
                <a:tc>
                  <a:txBody>
                    <a:bodyPr/>
                    <a:lstStyle/>
                    <a:p>
                      <a:pPr algn="ctr">
                        <a:lnSpc>
                          <a:spcPct val="150000"/>
                        </a:lnSpc>
                      </a:pPr>
                      <a:r>
                        <a:rPr lang="vi-VN" sz="2000" b="1" dirty="0" smtClean="0"/>
                        <a:t>130.2</a:t>
                      </a:r>
                      <a:endParaRPr lang="en-GB" sz="2000" b="1" dirty="0"/>
                    </a:p>
                  </a:txBody>
                  <a:tcPr/>
                </a:tc>
                <a:tc>
                  <a:txBody>
                    <a:bodyPr/>
                    <a:lstStyle/>
                    <a:p>
                      <a:pPr algn="ctr">
                        <a:lnSpc>
                          <a:spcPct val="150000"/>
                        </a:lnSpc>
                      </a:pPr>
                      <a:r>
                        <a:rPr lang="vi-VN" sz="2000" b="1" dirty="0" smtClean="0"/>
                        <a:t>1.97</a:t>
                      </a:r>
                      <a:endParaRPr lang="en-GB" sz="2000" b="1" dirty="0"/>
                    </a:p>
                  </a:txBody>
                  <a:tcPr/>
                </a:tc>
                <a:tc>
                  <a:txBody>
                    <a:bodyPr/>
                    <a:lstStyle/>
                    <a:p>
                      <a:pPr algn="ctr">
                        <a:lnSpc>
                          <a:spcPct val="150000"/>
                        </a:lnSpc>
                      </a:pPr>
                      <a:endParaRPr lang="en-GB" sz="2000" b="1" dirty="0"/>
                    </a:p>
                  </a:txBody>
                  <a:tcPr/>
                </a:tc>
              </a:tr>
              <a:tr h="370840">
                <a:tc>
                  <a:txBody>
                    <a:bodyPr/>
                    <a:lstStyle/>
                    <a:p>
                      <a:pPr algn="ctr">
                        <a:lnSpc>
                          <a:spcPct val="150000"/>
                        </a:lnSpc>
                      </a:pPr>
                      <a:r>
                        <a:rPr lang="vi-VN" sz="2000" b="1" dirty="0" smtClean="0"/>
                        <a:t>Cannada</a:t>
                      </a:r>
                      <a:r>
                        <a:rPr lang="vi-VN" sz="2000" b="1" baseline="0" dirty="0" smtClean="0"/>
                        <a:t> </a:t>
                      </a:r>
                      <a:endParaRPr lang="en-GB" sz="2000" b="1" dirty="0"/>
                    </a:p>
                  </a:txBody>
                  <a:tcPr/>
                </a:tc>
                <a:tc>
                  <a:txBody>
                    <a:bodyPr/>
                    <a:lstStyle/>
                    <a:p>
                      <a:pPr algn="ctr">
                        <a:lnSpc>
                          <a:spcPct val="150000"/>
                        </a:lnSpc>
                      </a:pPr>
                      <a:r>
                        <a:rPr lang="vi-VN" sz="2000" b="1" dirty="0" smtClean="0"/>
                        <a:t>36.3</a:t>
                      </a:r>
                      <a:endParaRPr lang="en-GB" sz="2000" b="1" dirty="0"/>
                    </a:p>
                  </a:txBody>
                  <a:tcPr/>
                </a:tc>
                <a:tc>
                  <a:txBody>
                    <a:bodyPr/>
                    <a:lstStyle/>
                    <a:p>
                      <a:pPr algn="ctr">
                        <a:lnSpc>
                          <a:spcPct val="150000"/>
                        </a:lnSpc>
                      </a:pPr>
                      <a:r>
                        <a:rPr lang="vi-VN" sz="2000" b="1" dirty="0" smtClean="0"/>
                        <a:t>9.98</a:t>
                      </a:r>
                      <a:endParaRPr lang="en-GB" sz="2000" b="1" dirty="0"/>
                    </a:p>
                  </a:txBody>
                  <a:tcPr/>
                </a:tc>
                <a:tc>
                  <a:txBody>
                    <a:bodyPr/>
                    <a:lstStyle/>
                    <a:p>
                      <a:pPr algn="ctr">
                        <a:lnSpc>
                          <a:spcPct val="150000"/>
                        </a:lnSpc>
                      </a:pPr>
                      <a:endParaRPr lang="en-GB" sz="2000" b="1" dirty="0"/>
                    </a:p>
                  </a:txBody>
                  <a:tcPr/>
                </a:tc>
              </a:tr>
              <a:tr h="370840">
                <a:tc>
                  <a:txBody>
                    <a:bodyPr/>
                    <a:lstStyle/>
                    <a:p>
                      <a:pPr algn="ctr">
                        <a:lnSpc>
                          <a:spcPct val="150000"/>
                        </a:lnSpc>
                      </a:pPr>
                      <a:r>
                        <a:rPr lang="vi-VN" sz="2000" b="1" dirty="0" smtClean="0"/>
                        <a:t>Bắc</a:t>
                      </a:r>
                      <a:r>
                        <a:rPr lang="vi-VN" sz="2000" b="1" baseline="0" dirty="0" smtClean="0"/>
                        <a:t> Mĩ</a:t>
                      </a:r>
                      <a:endParaRPr lang="en-GB" sz="2000" b="1" dirty="0"/>
                    </a:p>
                  </a:txBody>
                  <a:tcPr/>
                </a:tc>
                <a:tc>
                  <a:txBody>
                    <a:bodyPr/>
                    <a:lstStyle/>
                    <a:p>
                      <a:pPr algn="ctr">
                        <a:lnSpc>
                          <a:spcPct val="150000"/>
                        </a:lnSpc>
                      </a:pPr>
                      <a:r>
                        <a:rPr lang="vi-VN" sz="2000" b="1" dirty="0" smtClean="0"/>
                        <a:t>493.0</a:t>
                      </a:r>
                      <a:endParaRPr lang="en-GB" sz="2000" b="1" dirty="0"/>
                    </a:p>
                  </a:txBody>
                  <a:tcPr/>
                </a:tc>
                <a:tc>
                  <a:txBody>
                    <a:bodyPr/>
                    <a:lstStyle/>
                    <a:p>
                      <a:pPr algn="ctr">
                        <a:lnSpc>
                          <a:spcPct val="150000"/>
                        </a:lnSpc>
                      </a:pPr>
                      <a:r>
                        <a:rPr lang="vi-VN" sz="2000" b="1" dirty="0" smtClean="0"/>
                        <a:t>21.78</a:t>
                      </a:r>
                      <a:endParaRPr lang="en-GB" sz="2000" b="1" dirty="0"/>
                    </a:p>
                  </a:txBody>
                  <a:tcPr/>
                </a:tc>
                <a:tc>
                  <a:txBody>
                    <a:bodyPr/>
                    <a:lstStyle/>
                    <a:p>
                      <a:pPr algn="ctr">
                        <a:lnSpc>
                          <a:spcPct val="150000"/>
                        </a:lnSpc>
                      </a:pPr>
                      <a:endParaRPr lang="en-GB" sz="2000" b="1" dirty="0"/>
                    </a:p>
                  </a:txBody>
                  <a:tcPr/>
                </a:tc>
              </a:tr>
            </a:tbl>
          </a:graphicData>
        </a:graphic>
      </p:graphicFrame>
      <p:sp>
        <p:nvSpPr>
          <p:cNvPr id="12" name="TextBox 11"/>
          <p:cNvSpPr txBox="1"/>
          <p:nvPr/>
        </p:nvSpPr>
        <p:spPr>
          <a:xfrm>
            <a:off x="6099036" y="269292"/>
            <a:ext cx="5904278" cy="707886"/>
          </a:xfrm>
          <a:prstGeom prst="rect">
            <a:avLst/>
          </a:prstGeom>
          <a:noFill/>
        </p:spPr>
        <p:txBody>
          <a:bodyPr wrap="square" rtlCol="0">
            <a:spAutoFit/>
          </a:bodyPr>
          <a:lstStyle/>
          <a:p>
            <a:pPr algn="ctr"/>
            <a:r>
              <a:rPr lang="vi-VN" sz="2000" b="1" dirty="0" smtClean="0">
                <a:solidFill>
                  <a:srgbClr val="C00000"/>
                </a:solidFill>
              </a:rPr>
              <a:t>Bảng dân số, diện tích của các quốc gia Bắc Mĩ </a:t>
            </a:r>
          </a:p>
          <a:p>
            <a:pPr algn="ctr"/>
            <a:r>
              <a:rPr lang="vi-VN" sz="2000" b="1" dirty="0" smtClean="0">
                <a:solidFill>
                  <a:srgbClr val="C00000"/>
                </a:solidFill>
              </a:rPr>
              <a:t>năm 2017</a:t>
            </a:r>
            <a:endParaRPr lang="en-GB" sz="2000" b="1" dirty="0">
              <a:solidFill>
                <a:srgbClr val="C00000"/>
              </a:solidFill>
              <a:latin typeface="Bodoni MT Black" pitchFamily="18" charset="0"/>
            </a:endParaRPr>
          </a:p>
        </p:txBody>
      </p:sp>
      <mc:AlternateContent xmlns:mc="http://schemas.openxmlformats.org/markup-compatibility/2006" xmlns:a14="http://schemas.microsoft.com/office/drawing/2010/main">
        <mc:Choice Requires="a14">
          <p:sp>
            <p:nvSpPr>
              <p:cNvPr id="14" name="Rounded Rectangle 13"/>
              <p:cNvSpPr/>
              <p:nvPr/>
            </p:nvSpPr>
            <p:spPr>
              <a:xfrm>
                <a:off x="7185113" y="4615543"/>
                <a:ext cx="3732124" cy="11901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400" b="1" dirty="0" smtClean="0">
                    <a:solidFill>
                      <a:schemeClr val="tx1">
                        <a:lumMod val="95000"/>
                        <a:lumOff val="5000"/>
                      </a:schemeClr>
                    </a:solidFill>
                  </a:rPr>
                  <a:t>MĐ DS </a:t>
                </a:r>
                <a:r>
                  <a:rPr lang="vi-VN" sz="3200" b="1" dirty="0" smtClean="0">
                    <a:solidFill>
                      <a:schemeClr val="tx1">
                        <a:lumMod val="95000"/>
                        <a:lumOff val="5000"/>
                      </a:schemeClr>
                    </a:solidFill>
                  </a:rPr>
                  <a:t>= </a:t>
                </a:r>
                <a14:m>
                  <m:oMath xmlns:m="http://schemas.openxmlformats.org/officeDocument/2006/math">
                    <m:f>
                      <m:fPr>
                        <m:ctrlPr>
                          <a:rPr lang="vi-VN" sz="3200" b="1" i="1" smtClean="0">
                            <a:solidFill>
                              <a:schemeClr val="tx1">
                                <a:lumMod val="95000"/>
                                <a:lumOff val="5000"/>
                              </a:schemeClr>
                            </a:solidFill>
                            <a:latin typeface="Cambria Math" panose="02040503050406030204" pitchFamily="18" charset="0"/>
                          </a:rPr>
                        </m:ctrlPr>
                      </m:fPr>
                      <m:num>
                        <m:r>
                          <a:rPr lang="vi-VN" sz="3200" b="1" i="1" smtClean="0">
                            <a:solidFill>
                              <a:schemeClr val="tx1">
                                <a:lumMod val="95000"/>
                                <a:lumOff val="5000"/>
                              </a:schemeClr>
                            </a:solidFill>
                            <a:latin typeface="Cambria Math"/>
                          </a:rPr>
                          <m:t>𝑫</m:t>
                        </m:r>
                        <m:r>
                          <a:rPr lang="vi-VN" sz="3200" b="1" i="1" smtClean="0">
                            <a:solidFill>
                              <a:schemeClr val="tx1">
                                <a:lumMod val="95000"/>
                                <a:lumOff val="5000"/>
                              </a:schemeClr>
                            </a:solidFill>
                            <a:latin typeface="Cambria Math"/>
                          </a:rPr>
                          <m:t>Â</m:t>
                        </m:r>
                        <m:r>
                          <a:rPr lang="vi-VN" sz="3200" b="1" i="1" smtClean="0">
                            <a:solidFill>
                              <a:schemeClr val="tx1">
                                <a:lumMod val="95000"/>
                                <a:lumOff val="5000"/>
                              </a:schemeClr>
                            </a:solidFill>
                            <a:latin typeface="Cambria Math"/>
                          </a:rPr>
                          <m:t>𝑵</m:t>
                        </m:r>
                        <m:r>
                          <a:rPr lang="vi-VN" sz="3200" b="1" i="1" smtClean="0">
                            <a:solidFill>
                              <a:schemeClr val="tx1">
                                <a:lumMod val="95000"/>
                                <a:lumOff val="5000"/>
                              </a:schemeClr>
                            </a:solidFill>
                            <a:latin typeface="Cambria Math"/>
                          </a:rPr>
                          <m:t> </m:t>
                        </m:r>
                        <m:r>
                          <a:rPr lang="vi-VN" sz="3200" b="1" i="1" smtClean="0">
                            <a:solidFill>
                              <a:schemeClr val="tx1">
                                <a:lumMod val="95000"/>
                                <a:lumOff val="5000"/>
                              </a:schemeClr>
                            </a:solidFill>
                            <a:latin typeface="Cambria Math"/>
                          </a:rPr>
                          <m:t>𝑺</m:t>
                        </m:r>
                        <m:r>
                          <a:rPr lang="vi-VN" sz="3200" b="1" i="1" smtClean="0">
                            <a:solidFill>
                              <a:schemeClr val="tx1">
                                <a:lumMod val="95000"/>
                                <a:lumOff val="5000"/>
                              </a:schemeClr>
                            </a:solidFill>
                            <a:latin typeface="Cambria Math"/>
                          </a:rPr>
                          <m:t>Ố</m:t>
                        </m:r>
                      </m:num>
                      <m:den>
                        <m:r>
                          <a:rPr lang="vi-VN" sz="3200" b="1" i="1" smtClean="0">
                            <a:solidFill>
                              <a:schemeClr val="tx1">
                                <a:lumMod val="95000"/>
                                <a:lumOff val="5000"/>
                              </a:schemeClr>
                            </a:solidFill>
                            <a:latin typeface="Cambria Math"/>
                          </a:rPr>
                          <m:t>𝑫𝑰</m:t>
                        </m:r>
                        <m:r>
                          <a:rPr lang="vi-VN" sz="3200" b="1" i="1" smtClean="0">
                            <a:solidFill>
                              <a:schemeClr val="tx1">
                                <a:lumMod val="95000"/>
                                <a:lumOff val="5000"/>
                              </a:schemeClr>
                            </a:solidFill>
                            <a:latin typeface="Cambria Math"/>
                          </a:rPr>
                          <m:t>Ệ</m:t>
                        </m:r>
                        <m:r>
                          <a:rPr lang="vi-VN" sz="3200" b="1" i="1" smtClean="0">
                            <a:solidFill>
                              <a:schemeClr val="tx1">
                                <a:lumMod val="95000"/>
                                <a:lumOff val="5000"/>
                              </a:schemeClr>
                            </a:solidFill>
                            <a:latin typeface="Cambria Math"/>
                          </a:rPr>
                          <m:t>𝑵</m:t>
                        </m:r>
                        <m:r>
                          <a:rPr lang="vi-VN" sz="3200" b="1" i="1" smtClean="0">
                            <a:solidFill>
                              <a:schemeClr val="tx1">
                                <a:lumMod val="95000"/>
                                <a:lumOff val="5000"/>
                              </a:schemeClr>
                            </a:solidFill>
                            <a:latin typeface="Cambria Math"/>
                          </a:rPr>
                          <m:t> </m:t>
                        </m:r>
                        <m:r>
                          <a:rPr lang="vi-VN" sz="3200" b="1" i="1" smtClean="0">
                            <a:solidFill>
                              <a:schemeClr val="tx1">
                                <a:lumMod val="95000"/>
                                <a:lumOff val="5000"/>
                              </a:schemeClr>
                            </a:solidFill>
                            <a:latin typeface="Cambria Math"/>
                          </a:rPr>
                          <m:t>𝑻</m:t>
                        </m:r>
                        <m:r>
                          <a:rPr lang="vi-VN" sz="3200" b="1" i="1" smtClean="0">
                            <a:solidFill>
                              <a:schemeClr val="tx1">
                                <a:lumMod val="95000"/>
                                <a:lumOff val="5000"/>
                              </a:schemeClr>
                            </a:solidFill>
                            <a:latin typeface="Cambria Math"/>
                          </a:rPr>
                          <m:t>Í</m:t>
                        </m:r>
                        <m:r>
                          <a:rPr lang="vi-VN" sz="3200" b="1" i="1" smtClean="0">
                            <a:solidFill>
                              <a:schemeClr val="tx1">
                                <a:lumMod val="95000"/>
                                <a:lumOff val="5000"/>
                              </a:schemeClr>
                            </a:solidFill>
                            <a:latin typeface="Cambria Math"/>
                          </a:rPr>
                          <m:t>𝑪𝑯</m:t>
                        </m:r>
                      </m:den>
                    </m:f>
                  </m:oMath>
                </a14:m>
                <a:endParaRPr lang="en-GB" sz="3200" b="1" dirty="0">
                  <a:solidFill>
                    <a:schemeClr val="tx1">
                      <a:lumMod val="95000"/>
                      <a:lumOff val="5000"/>
                    </a:schemeClr>
                  </a:solidFill>
                  <a:latin typeface="Calibri" pitchFamily="34" charset="0"/>
                  <a:cs typeface="Calibri" pitchFamily="34"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7185113" y="4615543"/>
                <a:ext cx="3732124" cy="1190172"/>
              </a:xfrm>
              <a:prstGeom prst="roundRect">
                <a:avLst/>
              </a:prstGeom>
              <a:blipFill rotWithShape="1">
                <a:blip r:embed="rId4"/>
                <a:stretch>
                  <a:fillRect/>
                </a:stretch>
              </a:blipFill>
            </p:spPr>
            <p:txBody>
              <a:bodyPr/>
              <a:lstStyle/>
              <a:p>
                <a:r>
                  <a:rPr lang="en-GB">
                    <a:noFill/>
                  </a:rPr>
                  <a:t> </a:t>
                </a:r>
              </a:p>
            </p:txBody>
          </p:sp>
        </mc:Fallback>
      </mc:AlternateContent>
      <p:sp>
        <p:nvSpPr>
          <p:cNvPr id="15" name="TextBox 14"/>
          <p:cNvSpPr txBox="1"/>
          <p:nvPr/>
        </p:nvSpPr>
        <p:spPr>
          <a:xfrm>
            <a:off x="11016340" y="2027797"/>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33</a:t>
            </a:r>
            <a:endParaRPr lang="en-GB" sz="2400" b="1" dirty="0">
              <a:solidFill>
                <a:srgbClr val="C00000"/>
              </a:solidFill>
              <a:latin typeface="+mn-lt"/>
              <a:cs typeface="Calibri" pitchFamily="34" charset="0"/>
            </a:endParaRPr>
          </a:p>
        </p:txBody>
      </p:sp>
      <p:sp>
        <p:nvSpPr>
          <p:cNvPr id="17" name="TextBox 16"/>
          <p:cNvSpPr txBox="1"/>
          <p:nvPr/>
        </p:nvSpPr>
        <p:spPr>
          <a:xfrm>
            <a:off x="11016340" y="2612572"/>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66</a:t>
            </a:r>
            <a:endParaRPr lang="en-GB" sz="2400" b="1" dirty="0">
              <a:solidFill>
                <a:srgbClr val="C00000"/>
              </a:solidFill>
              <a:latin typeface="+mn-lt"/>
              <a:cs typeface="Calibri" pitchFamily="34" charset="0"/>
            </a:endParaRPr>
          </a:p>
        </p:txBody>
      </p:sp>
      <p:sp>
        <p:nvSpPr>
          <p:cNvPr id="18" name="TextBox 17"/>
          <p:cNvSpPr txBox="1"/>
          <p:nvPr/>
        </p:nvSpPr>
        <p:spPr>
          <a:xfrm>
            <a:off x="11072371" y="3154557"/>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4</a:t>
            </a:r>
            <a:endParaRPr lang="en-GB" sz="2400" b="1" dirty="0">
              <a:solidFill>
                <a:srgbClr val="C00000"/>
              </a:solidFill>
              <a:latin typeface="+mn-lt"/>
              <a:cs typeface="Calibri" pitchFamily="34" charset="0"/>
            </a:endParaRPr>
          </a:p>
        </p:txBody>
      </p:sp>
      <p:sp>
        <p:nvSpPr>
          <p:cNvPr id="19" name="TextBox 18"/>
          <p:cNvSpPr txBox="1"/>
          <p:nvPr/>
        </p:nvSpPr>
        <p:spPr>
          <a:xfrm>
            <a:off x="11033828" y="3694203"/>
            <a:ext cx="1524000" cy="461665"/>
          </a:xfrm>
          <a:prstGeom prst="rect">
            <a:avLst/>
          </a:prstGeom>
          <a:noFill/>
        </p:spPr>
        <p:txBody>
          <a:bodyPr wrap="square" rtlCol="0">
            <a:spAutoFit/>
          </a:bodyPr>
          <a:lstStyle/>
          <a:p>
            <a:r>
              <a:rPr lang="vi-VN" sz="2400" b="1" dirty="0" smtClean="0">
                <a:solidFill>
                  <a:srgbClr val="C00000"/>
                </a:solidFill>
                <a:latin typeface="+mn-lt"/>
                <a:cs typeface="Calibri" pitchFamily="34" charset="0"/>
              </a:rPr>
              <a:t>23</a:t>
            </a:r>
            <a:endParaRPr lang="en-GB" sz="2400" b="1" dirty="0">
              <a:solidFill>
                <a:srgbClr val="C00000"/>
              </a:solidFill>
              <a:latin typeface="+mn-lt"/>
              <a:cs typeface="Calibri" pitchFamily="34" charset="0"/>
            </a:endParaRPr>
          </a:p>
        </p:txBody>
      </p:sp>
      <p:sp>
        <p:nvSpPr>
          <p:cNvPr id="16" name="TextBox 15"/>
          <p:cNvSpPr txBox="1"/>
          <p:nvPr/>
        </p:nvSpPr>
        <p:spPr>
          <a:xfrm>
            <a:off x="161896" y="1321155"/>
            <a:ext cx="5193875" cy="1292662"/>
          </a:xfrm>
          <a:prstGeom prst="rect">
            <a:avLst/>
          </a:prstGeom>
          <a:noFill/>
        </p:spPr>
        <p:txBody>
          <a:bodyPr wrap="square" rtlCol="0">
            <a:spAutoFit/>
          </a:bodyPr>
          <a:lstStyle/>
          <a:p>
            <a:pPr marL="285750" indent="-285750">
              <a:lnSpc>
                <a:spcPct val="150000"/>
              </a:lnSpc>
              <a:buFontTx/>
              <a:buChar char="-"/>
            </a:pPr>
            <a:r>
              <a:rPr lang="vi-VN" sz="2600" dirty="0" smtClean="0">
                <a:latin typeface="+mj-lt"/>
                <a:cs typeface="Calibri" pitchFamily="34" charset="0"/>
              </a:rPr>
              <a:t>Dân số: </a:t>
            </a:r>
            <a:r>
              <a:rPr lang="vi-VN" sz="2600" dirty="0" smtClean="0">
                <a:solidFill>
                  <a:srgbClr val="C00000"/>
                </a:solidFill>
                <a:latin typeface="+mj-lt"/>
                <a:cs typeface="Calibri" pitchFamily="34" charset="0"/>
              </a:rPr>
              <a:t>493</a:t>
            </a:r>
            <a:r>
              <a:rPr lang="vi-VN" sz="2600" dirty="0" smtClean="0">
                <a:latin typeface="+mj-lt"/>
                <a:cs typeface="Calibri" pitchFamily="34" charset="0"/>
              </a:rPr>
              <a:t> triệu người (2017)</a:t>
            </a:r>
          </a:p>
          <a:p>
            <a:pPr marL="285750" indent="-285750">
              <a:lnSpc>
                <a:spcPct val="150000"/>
              </a:lnSpc>
              <a:buFontTx/>
              <a:buChar char="-"/>
            </a:pPr>
            <a:r>
              <a:rPr lang="vi-VN" sz="2600" dirty="0" smtClean="0">
                <a:latin typeface="+mj-lt"/>
                <a:cs typeface="Calibri" pitchFamily="34" charset="0"/>
              </a:rPr>
              <a:t>Mật độ dân số thấp: </a:t>
            </a:r>
            <a:r>
              <a:rPr lang="vi-VN" sz="2600" dirty="0" smtClean="0">
                <a:solidFill>
                  <a:srgbClr val="C00000"/>
                </a:solidFill>
                <a:latin typeface="+mj-lt"/>
                <a:cs typeface="Calibri" pitchFamily="34" charset="0"/>
              </a:rPr>
              <a:t>23</a:t>
            </a:r>
            <a:r>
              <a:rPr lang="vi-VN" sz="2600" dirty="0" smtClean="0">
                <a:latin typeface="+mj-lt"/>
                <a:cs typeface="Calibri" pitchFamily="34" charset="0"/>
              </a:rPr>
              <a:t> người/km</a:t>
            </a:r>
            <a:r>
              <a:rPr lang="vi-VN" sz="2600" baseline="30000" dirty="0" smtClean="0">
                <a:latin typeface="+mj-lt"/>
                <a:cs typeface="Calibri" pitchFamily="34" charset="0"/>
              </a:rPr>
              <a:t>2</a:t>
            </a:r>
            <a:endParaRPr lang="en-GB" sz="2600" dirty="0">
              <a:latin typeface="+mj-lt"/>
              <a:cs typeface="Calibri" pitchFamily="34" charset="0"/>
            </a:endParaRPr>
          </a:p>
        </p:txBody>
      </p:sp>
    </p:spTree>
    <p:extLst>
      <p:ext uri="{BB962C8B-B14F-4D97-AF65-F5344CB8AC3E}">
        <p14:creationId xmlns:p14="http://schemas.microsoft.com/office/powerpoint/2010/main" val="1492657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pic>
        <p:nvPicPr>
          <p:cNvPr id="51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6821714" y="436420"/>
            <a:ext cx="4978400" cy="3450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5921829" y="0"/>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917" y="3926332"/>
            <a:ext cx="5102032" cy="29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813395" y="5539725"/>
            <a:ext cx="1636295" cy="835929"/>
          </a:xfrm>
          <a:prstGeom prst="rect">
            <a:avLst/>
          </a:prstGeom>
          <a:noFill/>
        </p:spPr>
        <p:txBody>
          <a:bodyPr wrap="square" rtlCol="0">
            <a:spAutoFit/>
          </a:bodyPr>
          <a:lstStyle/>
          <a:p>
            <a:endParaRPr lang="en-US" dirty="0"/>
          </a:p>
        </p:txBody>
      </p:sp>
      <p:sp>
        <p:nvSpPr>
          <p:cNvPr id="12" name="TextBox 11"/>
          <p:cNvSpPr txBox="1"/>
          <p:nvPr/>
        </p:nvSpPr>
        <p:spPr>
          <a:xfrm>
            <a:off x="4118405" y="4543124"/>
            <a:ext cx="50913" cy="307777"/>
          </a:xfrm>
          <a:prstGeom prst="rect">
            <a:avLst/>
          </a:prstGeom>
          <a:noFill/>
        </p:spPr>
        <p:txBody>
          <a:bodyPr wrap="square" rtlCol="0">
            <a:spAutoFit/>
          </a:bodyPr>
          <a:lstStyle/>
          <a:p>
            <a:endParaRPr lang="en-US" dirty="0"/>
          </a:p>
        </p:txBody>
      </p:sp>
      <p:sp>
        <p:nvSpPr>
          <p:cNvPr id="13" name="TextBox 12"/>
          <p:cNvSpPr txBox="1"/>
          <p:nvPr/>
        </p:nvSpPr>
        <p:spPr>
          <a:xfrm>
            <a:off x="4011717" y="4381771"/>
            <a:ext cx="2219997" cy="584775"/>
          </a:xfrm>
          <a:prstGeom prst="rect">
            <a:avLst/>
          </a:prstGeom>
          <a:noFill/>
        </p:spPr>
        <p:txBody>
          <a:bodyPr wrap="square" rtlCol="0">
            <a:spAutoFit/>
          </a:bodyPr>
          <a:lstStyle/>
          <a:p>
            <a:endParaRPr lang="en-US" sz="1600" b="1" dirty="0" smtClean="0">
              <a:solidFill>
                <a:schemeClr val="tx1"/>
              </a:solidFill>
              <a:latin typeface="Times New Roman" panose="02020603050405020304" pitchFamily="18" charset="0"/>
              <a:cs typeface="Times New Roman" panose="02020603050405020304" pitchFamily="18" charset="0"/>
            </a:endParaRPr>
          </a:p>
          <a:p>
            <a:endParaRPr lang="en-US" sz="1600" b="1" dirty="0">
              <a:solidFill>
                <a:schemeClr val="tx1"/>
              </a:solidFill>
              <a:latin typeface="Times New Roman" panose="02020603050405020304" pitchFamily="18" charset="0"/>
              <a:cs typeface="Times New Roman" panose="02020603050405020304" pitchFamily="18" charset="0"/>
            </a:endParaRPr>
          </a:p>
        </p:txBody>
      </p:sp>
      <p:pic>
        <p:nvPicPr>
          <p:cNvPr id="29" name="Picture 4" descr="http://tamnhin.net/stores/news_dataimages/nguyenhai/102014/15/21/145e15f38c38161b9e62b3594b6b96ed_SP-Vietnam-2014-F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17608"/>
            <a:ext cx="6765917" cy="50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966464" y="6285788"/>
            <a:ext cx="4920343" cy="338554"/>
          </a:xfrm>
          <a:prstGeom prst="rect">
            <a:avLst/>
          </a:prstGeom>
          <a:noFill/>
        </p:spPr>
        <p:txBody>
          <a:bodyPr wrap="square" rtlCol="0">
            <a:spAutoFit/>
          </a:bodyPr>
          <a:lstStyle/>
          <a:p>
            <a:pPr algn="ctr"/>
            <a:r>
              <a:rPr lang="vi-VN" sz="1600" b="1" u="sng" dirty="0" smtClean="0"/>
              <a:t>Số người Việt Nam nhập cư vào Mĩ</a:t>
            </a:r>
            <a:endParaRPr lang="en-GB" sz="1600" b="1" u="sng" dirty="0"/>
          </a:p>
        </p:txBody>
      </p:sp>
    </p:spTree>
    <p:extLst>
      <p:ext uri="{BB962C8B-B14F-4D97-AF65-F5344CB8AC3E}">
        <p14:creationId xmlns:p14="http://schemas.microsoft.com/office/powerpoint/2010/main" val="428416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pic>
        <p:nvPicPr>
          <p:cNvPr id="51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6821714" y="436420"/>
            <a:ext cx="4978400" cy="3450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5921829" y="0"/>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917" y="3926332"/>
            <a:ext cx="5102032" cy="29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88787" y="5121761"/>
            <a:ext cx="1636295" cy="835929"/>
          </a:xfrm>
          <a:prstGeom prst="rect">
            <a:avLst/>
          </a:prstGeom>
          <a:noFill/>
        </p:spPr>
        <p:txBody>
          <a:bodyPr wrap="square" rtlCol="0">
            <a:spAutoFit/>
          </a:bodyPr>
          <a:lstStyle/>
          <a:p>
            <a:endParaRPr lang="en-US" dirty="0"/>
          </a:p>
        </p:txBody>
      </p:sp>
      <p:sp>
        <p:nvSpPr>
          <p:cNvPr id="12" name="TextBox 11"/>
          <p:cNvSpPr txBox="1"/>
          <p:nvPr/>
        </p:nvSpPr>
        <p:spPr>
          <a:xfrm>
            <a:off x="4118405" y="4543124"/>
            <a:ext cx="50913" cy="307777"/>
          </a:xfrm>
          <a:prstGeom prst="rect">
            <a:avLst/>
          </a:prstGeom>
          <a:noFill/>
        </p:spPr>
        <p:txBody>
          <a:bodyPr wrap="square" rtlCol="0">
            <a:spAutoFit/>
          </a:bodyPr>
          <a:lstStyle/>
          <a:p>
            <a:endParaRPr lang="en-US" dirty="0"/>
          </a:p>
        </p:txBody>
      </p:sp>
      <p:sp>
        <p:nvSpPr>
          <p:cNvPr id="15" name="TextBox 14"/>
          <p:cNvSpPr txBox="1"/>
          <p:nvPr/>
        </p:nvSpPr>
        <p:spPr>
          <a:xfrm>
            <a:off x="161896" y="1225296"/>
            <a:ext cx="6440072" cy="3957494"/>
          </a:xfrm>
          <a:prstGeom prst="rect">
            <a:avLst/>
          </a:prstGeom>
          <a:noFill/>
        </p:spPr>
        <p:txBody>
          <a:bodyPr wrap="square" rtlCol="0">
            <a:spAutoFit/>
          </a:bodyPr>
          <a:lstStyle/>
          <a:p>
            <a:pPr algn="just">
              <a:lnSpc>
                <a:spcPct val="130000"/>
              </a:lnSpc>
            </a:pPr>
            <a:r>
              <a:rPr lang="en-US" sz="2800" kern="200" dirty="0" smtClean="0">
                <a:latin typeface="Times New Roman" panose="02020603050405020304" pitchFamily="18" charset="0"/>
                <a:cs typeface="Times New Roman" panose="02020603050405020304" pitchFamily="18" charset="0"/>
              </a:rPr>
              <a:t>Nhiệm </a:t>
            </a:r>
            <a:r>
              <a:rPr lang="en-US" sz="2800" kern="200" dirty="0" err="1" smtClean="0">
                <a:latin typeface="Times New Roman" panose="02020603050405020304" pitchFamily="18" charset="0"/>
                <a:cs typeface="Times New Roman" panose="02020603050405020304" pitchFamily="18" charset="0"/>
              </a:rPr>
              <a:t>vụ</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học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tập</a:t>
            </a:r>
            <a:r>
              <a:rPr lang="en-US" sz="2800" kern="200" dirty="0" smtClean="0">
                <a:latin typeface="Times New Roman" panose="02020603050405020304" pitchFamily="18" charset="0"/>
                <a:cs typeface="Times New Roman" panose="02020603050405020304" pitchFamily="18" charset="0"/>
              </a:rPr>
              <a:t>: </a:t>
            </a:r>
          </a:p>
          <a:p>
            <a:pPr algn="just">
              <a:lnSpc>
                <a:spcPct val="130000"/>
              </a:lnSpc>
            </a:pPr>
            <a:r>
              <a:rPr lang="en-US" sz="2800" kern="200" dirty="0" err="1" smtClean="0">
                <a:latin typeface="Times New Roman" panose="02020603050405020304" pitchFamily="18" charset="0"/>
                <a:cs typeface="Times New Roman" panose="02020603050405020304" pitchFamily="18" charset="0"/>
              </a:rPr>
              <a:t>Dựa</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vào</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lược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đồ</a:t>
            </a:r>
            <a:r>
              <a:rPr lang="en-US" sz="2800" kern="200" dirty="0" smtClean="0">
                <a:latin typeface="Times New Roman" panose="02020603050405020304" pitchFamily="18" charset="0"/>
                <a:cs typeface="Times New Roman" panose="02020603050405020304" pitchFamily="18" charset="0"/>
              </a:rPr>
              <a:t> H 37.1 </a:t>
            </a:r>
            <a:r>
              <a:rPr lang="en-US" sz="2800" kern="200" dirty="0" err="1" smtClean="0">
                <a:latin typeface="Times New Roman" panose="02020603050405020304" pitchFamily="18" charset="0"/>
                <a:cs typeface="Times New Roman" panose="02020603050405020304" pitchFamily="18" charset="0"/>
              </a:rPr>
              <a:t>Lược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đồ</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phân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bố</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dân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cư</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và</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đô</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thị</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Bắc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Mĩ</a:t>
            </a:r>
            <a:r>
              <a:rPr lang="en-US" sz="2800" kern="200" dirty="0" smtClean="0">
                <a:latin typeface="Times New Roman" panose="02020603050405020304" pitchFamily="18" charset="0"/>
                <a:cs typeface="Times New Roman" panose="02020603050405020304" pitchFamily="18" charset="0"/>
              </a:rPr>
              <a:t> SGK T116 </a:t>
            </a:r>
            <a:r>
              <a:rPr lang="en-US" sz="2800" kern="200" dirty="0" err="1" smtClean="0">
                <a:latin typeface="Times New Roman" panose="02020603050405020304" pitchFamily="18" charset="0"/>
                <a:cs typeface="Times New Roman" panose="02020603050405020304" pitchFamily="18" charset="0"/>
              </a:rPr>
              <a:t>và</a:t>
            </a:r>
            <a:r>
              <a:rPr lang="en-US" sz="2800" kern="200" dirty="0" smtClean="0">
                <a:latin typeface="Times New Roman" panose="02020603050405020304" pitchFamily="18" charset="0"/>
                <a:cs typeface="Times New Roman" panose="02020603050405020304" pitchFamily="18" charset="0"/>
              </a:rPr>
              <a:t> H36.2 </a:t>
            </a:r>
            <a:r>
              <a:rPr lang="en-US" sz="2800" kern="200" dirty="0" err="1" smtClean="0">
                <a:latin typeface="Times New Roman" panose="02020603050405020304" pitchFamily="18" charset="0"/>
                <a:cs typeface="Times New Roman" panose="02020603050405020304" pitchFamily="18" charset="0"/>
              </a:rPr>
              <a:t>Lược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đồ</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tự</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nhiên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Bắc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Mĩ</a:t>
            </a:r>
            <a:r>
              <a:rPr lang="en-US" sz="2800" kern="200" dirty="0" smtClean="0">
                <a:latin typeface="Times New Roman" panose="02020603050405020304" pitchFamily="18" charset="0"/>
                <a:cs typeface="Times New Roman" panose="02020603050405020304" pitchFamily="18" charset="0"/>
              </a:rPr>
              <a:t> T114 </a:t>
            </a:r>
            <a:r>
              <a:rPr lang="en-US" sz="2800" kern="200" dirty="0" err="1" smtClean="0">
                <a:latin typeface="Times New Roman" panose="02020603050405020304" pitchFamily="18" charset="0"/>
                <a:cs typeface="Times New Roman" panose="02020603050405020304" pitchFamily="18" charset="0"/>
              </a:rPr>
              <a:t>và</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kiến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thức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đã</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học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em</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hãy</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nêu</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nhận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xét</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về</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sự</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phân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bố</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dân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cư</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Bắc</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Mĩ</a:t>
            </a:r>
            <a:r>
              <a:rPr lang="en-US" sz="2800" kern="200" dirty="0" smtClean="0">
                <a:latin typeface="Times New Roman" panose="02020603050405020304" pitchFamily="18" charset="0"/>
                <a:cs typeface="Times New Roman" panose="02020603050405020304" pitchFamily="18" charset="0"/>
              </a:rPr>
              <a:t> ( </a:t>
            </a:r>
            <a:r>
              <a:rPr lang="en-US" sz="2800" kern="200" dirty="0" err="1" smtClean="0">
                <a:latin typeface="Times New Roman" panose="02020603050405020304" pitchFamily="18" charset="0"/>
                <a:cs typeface="Times New Roman" panose="02020603050405020304" pitchFamily="18" charset="0"/>
              </a:rPr>
              <a:t>sự</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phân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bố</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nguyên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nhân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sự</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phân</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bố</a:t>
            </a:r>
            <a:r>
              <a:rPr lang="en-US" sz="2800" kern="200" dirty="0" smtClean="0">
                <a:latin typeface="Times New Roman" panose="02020603050405020304" pitchFamily="18" charset="0"/>
                <a:cs typeface="Times New Roman" panose="02020603050405020304" pitchFamily="18" charset="0"/>
              </a:rPr>
              <a:t> </a:t>
            </a:r>
            <a:r>
              <a:rPr lang="en-US" sz="2800" kern="200" dirty="0" err="1" smtClean="0">
                <a:latin typeface="Times New Roman" panose="02020603050405020304" pitchFamily="18" charset="0"/>
                <a:cs typeface="Times New Roman" panose="02020603050405020304" pitchFamily="18" charset="0"/>
              </a:rPr>
              <a:t>đó</a:t>
            </a:r>
            <a:r>
              <a:rPr lang="en-US" sz="2800" kern="200" dirty="0" smtClean="0">
                <a:latin typeface="Times New Roman" panose="02020603050405020304" pitchFamily="18" charset="0"/>
                <a:cs typeface="Times New Roman" panose="02020603050405020304" pitchFamily="18" charset="0"/>
              </a:rPr>
              <a:t>)?</a:t>
            </a:r>
            <a:endParaRPr lang="en-US" sz="2800" kern="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1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pic>
        <p:nvPicPr>
          <p:cNvPr id="51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6821714" y="436420"/>
            <a:ext cx="4978400" cy="3450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5921829" y="0"/>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graphicFrame>
        <p:nvGraphicFramePr>
          <p:cNvPr id="21" name="Table 20"/>
          <p:cNvGraphicFramePr>
            <a:graphicFrameLocks noGrp="1"/>
          </p:cNvGraphicFramePr>
          <p:nvPr>
            <p:extLst>
              <p:ext uri="{D42A27DB-BD31-4B8C-83A1-F6EECF244321}">
                <p14:modId xmlns:p14="http://schemas.microsoft.com/office/powerpoint/2010/main" val="490363062"/>
              </p:ext>
            </p:extLst>
          </p:nvPr>
        </p:nvGraphicFramePr>
        <p:xfrm>
          <a:off x="161896" y="1160682"/>
          <a:ext cx="6093761" cy="4824630"/>
        </p:xfrm>
        <a:graphic>
          <a:graphicData uri="http://schemas.openxmlformats.org/drawingml/2006/table">
            <a:tbl>
              <a:tblPr firstRow="1" firstCol="1" bandRow="1">
                <a:tableStyleId>{5C22544A-7EE6-4342-B048-85BDC9FD1C3A}</a:tableStyleId>
              </a:tblPr>
              <a:tblGrid>
                <a:gridCol w="1463721"/>
                <a:gridCol w="2352192"/>
                <a:gridCol w="2277848"/>
              </a:tblGrid>
              <a:tr h="804105">
                <a:tc>
                  <a:txBody>
                    <a:bodyPr/>
                    <a:lstStyle/>
                    <a:p>
                      <a:pPr indent="180340" algn="ctr">
                        <a:lnSpc>
                          <a:spcPct val="120000"/>
                        </a:lnSpc>
                        <a:spcAft>
                          <a:spcPts val="0"/>
                        </a:spcAft>
                      </a:pPr>
                      <a:r>
                        <a:rPr lang="en-US" sz="1400" dirty="0" err="1">
                          <a:effectLst/>
                          <a:latin typeface="Times New Roman" panose="02020603050405020304" pitchFamily="18" charset="0"/>
                          <a:cs typeface="Times New Roman" panose="02020603050405020304" pitchFamily="18" charset="0"/>
                        </a:rPr>
                        <a:t>Mật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độ</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số</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người</a:t>
                      </a:r>
                      <a:r>
                        <a:rPr lang="en-US" sz="1400" dirty="0">
                          <a:effectLst/>
                          <a:latin typeface="Times New Roman" panose="02020603050405020304" pitchFamily="18" charset="0"/>
                          <a:cs typeface="Times New Roman" panose="02020603050405020304" pitchFamily="18" charset="0"/>
                        </a:rPr>
                        <a:t>/km</a:t>
                      </a:r>
                      <a:r>
                        <a:rPr lang="en-US" sz="1400" baseline="30000" dirty="0">
                          <a:effectLst/>
                          <a:latin typeface="Times New Roman" panose="02020603050405020304" pitchFamily="18" charset="0"/>
                          <a:cs typeface="Times New Roman" panose="02020603050405020304" pitchFamily="18" charset="0"/>
                        </a:rPr>
                        <a:t>2</a:t>
                      </a:r>
                      <a:r>
                        <a:rPr lang="en-US" sz="1400" dirty="0">
                          <a:effectLst/>
                          <a:latin typeface="Times New Roman" panose="02020603050405020304" pitchFamily="18" charset="0"/>
                          <a:cs typeface="Times New Roman" panose="02020603050405020304" pitchFamily="18" charset="0"/>
                        </a:rPr>
                        <a:t>)</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en-US" sz="1400" dirty="0" err="1">
                          <a:effectLst/>
                          <a:latin typeface="Times New Roman" panose="02020603050405020304" pitchFamily="18" charset="0"/>
                          <a:cs typeface="Times New Roman" panose="02020603050405020304" pitchFamily="18" charset="0"/>
                        </a:rPr>
                        <a:t>Khu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vực</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phân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bố</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en-US" sz="1400" dirty="0" err="1">
                          <a:effectLst/>
                          <a:latin typeface="Times New Roman" panose="02020603050405020304" pitchFamily="18" charset="0"/>
                          <a:cs typeface="Times New Roman" panose="02020603050405020304" pitchFamily="18" charset="0"/>
                        </a:rPr>
                        <a:t>Nguyên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nhân</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804105">
                <a:tc>
                  <a:txBody>
                    <a:bodyPr/>
                    <a:lstStyle/>
                    <a:p>
                      <a:pPr indent="180340" algn="ctr">
                        <a:lnSpc>
                          <a:spcPct val="120000"/>
                        </a:lnSpc>
                        <a:spcAft>
                          <a:spcPts val="0"/>
                        </a:spcAft>
                      </a:pPr>
                      <a:r>
                        <a:rPr lang="en-US" sz="1800" dirty="0" err="1">
                          <a:effectLst/>
                          <a:latin typeface="Times New Roman" panose="02020603050405020304" pitchFamily="18" charset="0"/>
                          <a:cs typeface="Times New Roman" panose="02020603050405020304" pitchFamily="18" charset="0"/>
                        </a:rPr>
                        <a:t>Dưới</a:t>
                      </a:r>
                      <a:r>
                        <a:rPr lang="en-US" sz="1800" dirty="0">
                          <a:effectLst/>
                          <a:latin typeface="Times New Roman" panose="02020603050405020304" pitchFamily="18" charset="0"/>
                          <a:cs typeface="Times New Roman" panose="02020603050405020304" pitchFamily="18" charset="0"/>
                        </a:rPr>
                        <a:t> 1</a:t>
                      </a:r>
                      <a:endParaRPr lang="en-GB" sz="18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cs typeface="Times New Roman" panose="02020603050405020304" pitchFamily="18" charset="0"/>
                      </a:endParaRPr>
                    </a:p>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804105">
                <a:tc>
                  <a:txBody>
                    <a:bodyPr/>
                    <a:lstStyle/>
                    <a:p>
                      <a:pPr indent="180340" algn="ctr">
                        <a:lnSpc>
                          <a:spcPct val="120000"/>
                        </a:lnSpc>
                        <a:spcAft>
                          <a:spcPts val="0"/>
                        </a:spcAft>
                      </a:pP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1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10</a:t>
                      </a:r>
                      <a:endParaRPr lang="en-GB" sz="18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cs typeface="Times New Roman" panose="02020603050405020304" pitchFamily="18" charset="0"/>
                      </a:endParaRPr>
                    </a:p>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804105">
                <a:tc>
                  <a:txBody>
                    <a:bodyPr/>
                    <a:lstStyle/>
                    <a:p>
                      <a:pPr indent="180340" algn="ctr">
                        <a:lnSpc>
                          <a:spcPct val="120000"/>
                        </a:lnSpc>
                        <a:spcAft>
                          <a:spcPts val="0"/>
                        </a:spcAft>
                      </a:pP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11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50</a:t>
                      </a:r>
                      <a:endParaRPr lang="en-GB" sz="18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cs typeface="Times New Roman" panose="02020603050405020304" pitchFamily="18" charset="0"/>
                      </a:endParaRPr>
                    </a:p>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804105">
                <a:tc>
                  <a:txBody>
                    <a:bodyPr/>
                    <a:lstStyle/>
                    <a:p>
                      <a:pPr indent="180340" algn="ctr">
                        <a:lnSpc>
                          <a:spcPct val="120000"/>
                        </a:lnSpc>
                        <a:spcAft>
                          <a:spcPts val="0"/>
                        </a:spcAft>
                      </a:pP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51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100</a:t>
                      </a:r>
                      <a:endParaRPr lang="en-GB" sz="18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cs typeface="Times New Roman" panose="02020603050405020304" pitchFamily="18" charset="0"/>
                      </a:endParaRPr>
                    </a:p>
                    <a:p>
                      <a:pPr indent="180340" algn="ctr">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l">
                        <a:lnSpc>
                          <a:spcPct val="120000"/>
                        </a:lnSpc>
                        <a:spcAft>
                          <a:spcPts val="0"/>
                        </a:spcAft>
                      </a:pPr>
                      <a:r>
                        <a:rPr lang="vi-VN" sz="1400" dirty="0">
                          <a:effectLst/>
                          <a:latin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r h="804105">
                <a:tc>
                  <a:txBody>
                    <a:bodyPr/>
                    <a:lstStyle/>
                    <a:p>
                      <a:pPr marL="0" marR="0" indent="180340" algn="ctr" defTabSz="914400" rtl="0" eaLnBrk="1" fontAlgn="auto" latinLnBrk="0" hangingPunct="1">
                        <a:lnSpc>
                          <a:spcPct val="120000"/>
                        </a:lnSpc>
                        <a:spcBef>
                          <a:spcPts val="0"/>
                        </a:spcBef>
                        <a:spcAft>
                          <a:spcPts val="0"/>
                        </a:spcAft>
                        <a:buClr>
                          <a:srgbClr val="000000"/>
                        </a:buClr>
                        <a:buSzTx/>
                        <a:buFont typeface="Arial"/>
                        <a:buNone/>
                        <a:tabLst/>
                        <a:defRPr/>
                      </a:pPr>
                      <a:r>
                        <a:rPr lang="en-US" sz="1800" dirty="0" smtClean="0">
                          <a:effectLst/>
                          <a:latin typeface="Times New Roman" panose="02020603050405020304" pitchFamily="18" charset="0"/>
                          <a:cs typeface="Times New Roman" panose="02020603050405020304" pitchFamily="18" charset="0"/>
                        </a:rPr>
                        <a:t>T</a:t>
                      </a:r>
                      <a:r>
                        <a:rPr lang="vi-VN" sz="1800" dirty="0" smtClean="0">
                          <a:effectLst/>
                          <a:latin typeface="Times New Roman" panose="02020603050405020304" pitchFamily="18" charset="0"/>
                          <a:cs typeface="Times New Roman" panose="02020603050405020304" pitchFamily="18" charset="0"/>
                        </a:rPr>
                        <a:t>rên</a:t>
                      </a:r>
                      <a:r>
                        <a:rPr lang="vi-VN" sz="1800" baseline="0" dirty="0" smtClean="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 100</a:t>
                      </a:r>
                      <a:endParaRPr lang="en-GB" sz="1800" dirty="0" smtClean="0">
                        <a:effectLst/>
                        <a:latin typeface="Times New Roman" panose="02020603050405020304" pitchFamily="18" charset="0"/>
                        <a:ea typeface="Calibri"/>
                        <a:cs typeface="Times New Roman" panose="02020603050405020304" pitchFamily="18" charset="0"/>
                      </a:endParaRPr>
                    </a:p>
                    <a:p>
                      <a:pPr indent="180340" algn="ctr">
                        <a:lnSpc>
                          <a:spcPct val="120000"/>
                        </a:lnSpc>
                        <a:spcAft>
                          <a:spcPts val="0"/>
                        </a:spcAft>
                      </a:pPr>
                      <a:endParaRPr lang="en-GB" sz="18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20000"/>
                        </a:lnSpc>
                        <a:spcAft>
                          <a:spcPts val="0"/>
                        </a:spcAft>
                      </a:pP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l">
                        <a:lnSpc>
                          <a:spcPct val="120000"/>
                        </a:lnSpc>
                        <a:spcAft>
                          <a:spcPts val="0"/>
                        </a:spcAft>
                      </a:pPr>
                      <a:endParaRPr lang="en-GB"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r>
            </a:tbl>
          </a:graphicData>
        </a:graphic>
      </p:graphicFrame>
      <p:sp>
        <p:nvSpPr>
          <p:cNvPr id="24" name="Text Box 133"/>
          <p:cNvSpPr txBox="1">
            <a:spLocks noChangeArrowheads="1"/>
          </p:cNvSpPr>
          <p:nvPr/>
        </p:nvSpPr>
        <p:spPr bwMode="auto">
          <a:xfrm>
            <a:off x="1643735" y="2031996"/>
            <a:ext cx="21626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1800" b="1" dirty="0" err="1">
                <a:latin typeface="Calibri" pitchFamily="34" charset="0"/>
                <a:cs typeface="Calibri" pitchFamily="34" charset="0"/>
              </a:rPr>
              <a:t>Bán</a:t>
            </a:r>
            <a:r>
              <a:rPr lang="en-US" sz="1800" b="1" dirty="0">
                <a:latin typeface="Calibri" pitchFamily="34" charset="0"/>
                <a:cs typeface="Calibri" pitchFamily="34" charset="0"/>
              </a:rPr>
              <a:t> </a:t>
            </a:r>
            <a:r>
              <a:rPr lang="en-US" sz="1800" b="1" dirty="0" err="1">
                <a:latin typeface="Calibri" pitchFamily="34" charset="0"/>
                <a:cs typeface="Calibri" pitchFamily="34" charset="0"/>
              </a:rPr>
              <a:t>đảo</a:t>
            </a:r>
            <a:r>
              <a:rPr lang="en-US" sz="1800" b="1" dirty="0">
                <a:latin typeface="Calibri" pitchFamily="34" charset="0"/>
                <a:cs typeface="Calibri" pitchFamily="34" charset="0"/>
              </a:rPr>
              <a:t> A-la-</a:t>
            </a:r>
            <a:r>
              <a:rPr lang="en-US" sz="1800" b="1" dirty="0" err="1">
                <a:latin typeface="Calibri" pitchFamily="34" charset="0"/>
                <a:cs typeface="Calibri" pitchFamily="34" charset="0"/>
              </a:rPr>
              <a:t>xca</a:t>
            </a:r>
            <a:r>
              <a:rPr lang="en-US" sz="1800" b="1" dirty="0">
                <a:latin typeface="Calibri" pitchFamily="34" charset="0"/>
                <a:cs typeface="Calibri" pitchFamily="34" charset="0"/>
              </a:rPr>
              <a:t>, </a:t>
            </a:r>
            <a:r>
              <a:rPr lang="en-US" sz="1800" b="1" dirty="0" err="1">
                <a:latin typeface="Calibri" pitchFamily="34" charset="0"/>
                <a:cs typeface="Calibri" pitchFamily="34" charset="0"/>
              </a:rPr>
              <a:t>Bắc</a:t>
            </a:r>
            <a:r>
              <a:rPr lang="en-US" sz="1800" b="1" dirty="0">
                <a:latin typeface="Calibri" pitchFamily="34" charset="0"/>
                <a:cs typeface="Calibri" pitchFamily="34" charset="0"/>
              </a:rPr>
              <a:t> </a:t>
            </a:r>
            <a:r>
              <a:rPr lang="en-US" sz="1800" b="1" dirty="0" err="1">
                <a:latin typeface="Calibri" pitchFamily="34" charset="0"/>
                <a:cs typeface="Calibri" pitchFamily="34" charset="0"/>
              </a:rPr>
              <a:t>Ca</a:t>
            </a:r>
            <a:r>
              <a:rPr lang="en-US" sz="1800" b="1" dirty="0">
                <a:latin typeface="Calibri" pitchFamily="34" charset="0"/>
                <a:cs typeface="Calibri" pitchFamily="34" charset="0"/>
              </a:rPr>
              <a:t>-</a:t>
            </a:r>
            <a:r>
              <a:rPr lang="en-US" sz="1800" b="1" dirty="0" err="1">
                <a:latin typeface="Calibri" pitchFamily="34" charset="0"/>
                <a:cs typeface="Calibri" pitchFamily="34" charset="0"/>
              </a:rPr>
              <a:t>na</a:t>
            </a:r>
            <a:r>
              <a:rPr lang="en-US" sz="1800" b="1" dirty="0">
                <a:latin typeface="Calibri" pitchFamily="34" charset="0"/>
                <a:cs typeface="Calibri" pitchFamily="34" charset="0"/>
              </a:rPr>
              <a:t>-da</a:t>
            </a:r>
          </a:p>
        </p:txBody>
      </p:sp>
      <p:sp>
        <p:nvSpPr>
          <p:cNvPr id="25" name="Text Box 134"/>
          <p:cNvSpPr txBox="1">
            <a:spLocks noChangeArrowheads="1"/>
          </p:cNvSpPr>
          <p:nvPr/>
        </p:nvSpPr>
        <p:spPr bwMode="auto">
          <a:xfrm>
            <a:off x="1716305" y="2860671"/>
            <a:ext cx="20138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1800" b="1" dirty="0" err="1">
                <a:latin typeface="Calibri" pitchFamily="34" charset="0"/>
                <a:cs typeface="Calibri" pitchFamily="34" charset="0"/>
              </a:rPr>
              <a:t>Phía</a:t>
            </a:r>
            <a:r>
              <a:rPr lang="en-US" sz="1800" b="1" dirty="0">
                <a:latin typeface="Calibri" pitchFamily="34" charset="0"/>
                <a:cs typeface="Calibri" pitchFamily="34" charset="0"/>
              </a:rPr>
              <a:t> </a:t>
            </a:r>
            <a:r>
              <a:rPr lang="en-US" sz="1800" b="1" dirty="0" err="1">
                <a:latin typeface="Calibri" pitchFamily="34" charset="0"/>
                <a:cs typeface="Calibri" pitchFamily="34" charset="0"/>
              </a:rPr>
              <a:t>tây</a:t>
            </a:r>
            <a:r>
              <a:rPr lang="en-US" sz="1800" b="1" dirty="0">
                <a:latin typeface="Calibri" pitchFamily="34" charset="0"/>
                <a:cs typeface="Calibri" pitchFamily="34" charset="0"/>
              </a:rPr>
              <a:t> </a:t>
            </a:r>
            <a:r>
              <a:rPr lang="en-US" sz="1800" b="1" dirty="0" err="1">
                <a:latin typeface="Calibri" pitchFamily="34" charset="0"/>
                <a:cs typeface="Calibri" pitchFamily="34" charset="0"/>
              </a:rPr>
              <a:t>thuộc</a:t>
            </a:r>
            <a:r>
              <a:rPr lang="en-US" sz="1800" b="1" dirty="0">
                <a:latin typeface="Calibri" pitchFamily="34" charset="0"/>
                <a:cs typeface="Calibri" pitchFamily="34" charset="0"/>
              </a:rPr>
              <a:t> </a:t>
            </a:r>
            <a:r>
              <a:rPr lang="en-US" sz="1800" b="1" dirty="0" err="1">
                <a:latin typeface="Calibri" pitchFamily="34" charset="0"/>
                <a:cs typeface="Calibri" pitchFamily="34" charset="0"/>
              </a:rPr>
              <a:t>hệ</a:t>
            </a:r>
            <a:r>
              <a:rPr lang="en-US" sz="1800" b="1" dirty="0">
                <a:latin typeface="Calibri" pitchFamily="34" charset="0"/>
                <a:cs typeface="Calibri" pitchFamily="34" charset="0"/>
              </a:rPr>
              <a:t> </a:t>
            </a:r>
            <a:r>
              <a:rPr lang="en-US" sz="1800" b="1" dirty="0" err="1">
                <a:latin typeface="Calibri" pitchFamily="34" charset="0"/>
                <a:cs typeface="Calibri" pitchFamily="34" charset="0"/>
              </a:rPr>
              <a:t>thống</a:t>
            </a:r>
            <a:r>
              <a:rPr lang="en-US" sz="1800" b="1" dirty="0">
                <a:latin typeface="Calibri" pitchFamily="34" charset="0"/>
                <a:cs typeface="Calibri" pitchFamily="34" charset="0"/>
              </a:rPr>
              <a:t> </a:t>
            </a:r>
            <a:r>
              <a:rPr lang="en-US" sz="1800" b="1" dirty="0" err="1">
                <a:latin typeface="Calibri" pitchFamily="34" charset="0"/>
                <a:cs typeface="Calibri" pitchFamily="34" charset="0"/>
              </a:rPr>
              <a:t>cooc</a:t>
            </a:r>
            <a:r>
              <a:rPr lang="en-US" sz="1800" b="1" dirty="0">
                <a:latin typeface="Calibri" pitchFamily="34" charset="0"/>
                <a:cs typeface="Calibri" pitchFamily="34" charset="0"/>
              </a:rPr>
              <a:t>-di-e</a:t>
            </a:r>
          </a:p>
        </p:txBody>
      </p:sp>
      <p:sp>
        <p:nvSpPr>
          <p:cNvPr id="26" name="Text Box 135"/>
          <p:cNvSpPr txBox="1">
            <a:spLocks noChangeArrowheads="1"/>
          </p:cNvSpPr>
          <p:nvPr/>
        </p:nvSpPr>
        <p:spPr bwMode="auto">
          <a:xfrm>
            <a:off x="1763477" y="3661224"/>
            <a:ext cx="20138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1800" b="1" dirty="0" err="1">
                <a:latin typeface="Calibri" pitchFamily="34" charset="0"/>
                <a:cs typeface="Calibri" pitchFamily="34" charset="0"/>
              </a:rPr>
              <a:t>Đồng</a:t>
            </a:r>
            <a:r>
              <a:rPr lang="en-US" sz="1800" b="1" dirty="0">
                <a:latin typeface="Calibri" pitchFamily="34" charset="0"/>
                <a:cs typeface="Calibri" pitchFamily="34" charset="0"/>
              </a:rPr>
              <a:t> </a:t>
            </a:r>
            <a:r>
              <a:rPr lang="en-US" sz="1800" b="1" dirty="0" err="1">
                <a:latin typeface="Calibri" pitchFamily="34" charset="0"/>
                <a:cs typeface="Calibri" pitchFamily="34" charset="0"/>
              </a:rPr>
              <a:t>bằng</a:t>
            </a:r>
            <a:r>
              <a:rPr lang="en-US" sz="1800" b="1" dirty="0">
                <a:latin typeface="Calibri" pitchFamily="34" charset="0"/>
                <a:cs typeface="Calibri" pitchFamily="34" charset="0"/>
              </a:rPr>
              <a:t> </a:t>
            </a:r>
            <a:r>
              <a:rPr lang="en-US" sz="1800" b="1" dirty="0" err="1">
                <a:latin typeface="Calibri" pitchFamily="34" charset="0"/>
                <a:cs typeface="Calibri" pitchFamily="34" charset="0"/>
              </a:rPr>
              <a:t>ven</a:t>
            </a:r>
            <a:r>
              <a:rPr lang="en-US" sz="1800" b="1" dirty="0">
                <a:latin typeface="Calibri" pitchFamily="34" charset="0"/>
                <a:cs typeface="Calibri" pitchFamily="34" charset="0"/>
              </a:rPr>
              <a:t> </a:t>
            </a:r>
            <a:r>
              <a:rPr lang="en-US" sz="1800" b="1" dirty="0" err="1">
                <a:latin typeface="Calibri" pitchFamily="34" charset="0"/>
                <a:cs typeface="Calibri" pitchFamily="34" charset="0"/>
              </a:rPr>
              <a:t>Thái</a:t>
            </a:r>
            <a:r>
              <a:rPr lang="en-US" sz="1800" b="1" dirty="0">
                <a:latin typeface="Calibri" pitchFamily="34" charset="0"/>
                <a:cs typeface="Calibri" pitchFamily="34" charset="0"/>
              </a:rPr>
              <a:t> </a:t>
            </a:r>
            <a:r>
              <a:rPr lang="en-US" sz="1800" b="1" dirty="0" err="1">
                <a:latin typeface="Calibri" pitchFamily="34" charset="0"/>
                <a:cs typeface="Calibri" pitchFamily="34" charset="0"/>
              </a:rPr>
              <a:t>Bình</a:t>
            </a:r>
            <a:r>
              <a:rPr lang="en-US" sz="1800" b="1" dirty="0">
                <a:latin typeface="Calibri" pitchFamily="34" charset="0"/>
                <a:cs typeface="Calibri" pitchFamily="34" charset="0"/>
              </a:rPr>
              <a:t> </a:t>
            </a:r>
            <a:r>
              <a:rPr lang="en-US" sz="1800" b="1" dirty="0" err="1">
                <a:latin typeface="Calibri" pitchFamily="34" charset="0"/>
                <a:cs typeface="Calibri" pitchFamily="34" charset="0"/>
              </a:rPr>
              <a:t>Dương</a:t>
            </a:r>
            <a:endParaRPr lang="en-US" sz="1800" b="1" dirty="0">
              <a:latin typeface="Calibri" pitchFamily="34" charset="0"/>
              <a:cs typeface="Calibri" pitchFamily="34" charset="0"/>
            </a:endParaRPr>
          </a:p>
        </p:txBody>
      </p:sp>
      <p:sp>
        <p:nvSpPr>
          <p:cNvPr id="27" name="Text Box 136"/>
          <p:cNvSpPr txBox="1">
            <a:spLocks noChangeArrowheads="1"/>
          </p:cNvSpPr>
          <p:nvPr/>
        </p:nvSpPr>
        <p:spPr bwMode="auto">
          <a:xfrm>
            <a:off x="1716306" y="4459512"/>
            <a:ext cx="2205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1800" b="1" dirty="0" err="1">
                <a:latin typeface="Calibri" pitchFamily="34" charset="0"/>
                <a:cs typeface="Calibri" pitchFamily="34" charset="0"/>
              </a:rPr>
              <a:t>Phía</a:t>
            </a:r>
            <a:r>
              <a:rPr lang="en-US" sz="1800" b="1" dirty="0">
                <a:latin typeface="Calibri" pitchFamily="34" charset="0"/>
                <a:cs typeface="Calibri" pitchFamily="34" charset="0"/>
              </a:rPr>
              <a:t> </a:t>
            </a:r>
            <a:r>
              <a:rPr lang="en-US" sz="1800" b="1" dirty="0" err="1">
                <a:latin typeface="Calibri" pitchFamily="34" charset="0"/>
                <a:cs typeface="Calibri" pitchFamily="34" charset="0"/>
              </a:rPr>
              <a:t>Đông</a:t>
            </a:r>
            <a:r>
              <a:rPr lang="en-US" sz="1800" b="1" dirty="0">
                <a:latin typeface="Calibri" pitchFamily="34" charset="0"/>
                <a:cs typeface="Calibri" pitchFamily="34" charset="0"/>
              </a:rPr>
              <a:t>, </a:t>
            </a:r>
            <a:r>
              <a:rPr lang="en-US" sz="1800" b="1" dirty="0" err="1">
                <a:latin typeface="Calibri" pitchFamily="34" charset="0"/>
                <a:cs typeface="Calibri" pitchFamily="34" charset="0"/>
              </a:rPr>
              <a:t>Tây</a:t>
            </a:r>
            <a:r>
              <a:rPr lang="en-US" sz="1800" b="1" dirty="0">
                <a:latin typeface="Calibri" pitchFamily="34" charset="0"/>
                <a:cs typeface="Calibri" pitchFamily="34" charset="0"/>
              </a:rPr>
              <a:t> Nam </a:t>
            </a:r>
            <a:r>
              <a:rPr lang="en-US" sz="1800" b="1" dirty="0" err="1">
                <a:latin typeface="Calibri" pitchFamily="34" charset="0"/>
                <a:cs typeface="Calibri" pitchFamily="34" charset="0"/>
              </a:rPr>
              <a:t>Hoa</a:t>
            </a:r>
            <a:r>
              <a:rPr lang="en-US" sz="1800" b="1" dirty="0">
                <a:latin typeface="Calibri" pitchFamily="34" charset="0"/>
                <a:cs typeface="Calibri" pitchFamily="34" charset="0"/>
              </a:rPr>
              <a:t> </a:t>
            </a:r>
            <a:r>
              <a:rPr lang="en-US" sz="1800" b="1" dirty="0" err="1" smtClean="0">
                <a:latin typeface="Calibri" pitchFamily="34" charset="0"/>
                <a:cs typeface="Calibri" pitchFamily="34" charset="0"/>
              </a:rPr>
              <a:t>Kì</a:t>
            </a:r>
            <a:r>
              <a:rPr lang="en-US" sz="1800" b="1" dirty="0" smtClean="0">
                <a:latin typeface="Calibri" pitchFamily="34" charset="0"/>
                <a:cs typeface="Calibri" pitchFamily="34" charset="0"/>
              </a:rPr>
              <a:t>, </a:t>
            </a:r>
            <a:r>
              <a:rPr lang="en-US" sz="1800" b="1" dirty="0" err="1" smtClean="0">
                <a:latin typeface="Calibri" pitchFamily="34" charset="0"/>
                <a:cs typeface="Calibri" pitchFamily="34" charset="0"/>
              </a:rPr>
              <a:t>Mêhico</a:t>
            </a:r>
            <a:endParaRPr lang="en-US" sz="1800" b="1" dirty="0">
              <a:latin typeface="Calibri" pitchFamily="34" charset="0"/>
              <a:cs typeface="Calibri" pitchFamily="34" charset="0"/>
            </a:endParaRPr>
          </a:p>
        </p:txBody>
      </p:sp>
      <p:sp>
        <p:nvSpPr>
          <p:cNvPr id="28" name="Text Box 137"/>
          <p:cNvSpPr txBox="1">
            <a:spLocks noChangeArrowheads="1"/>
          </p:cNvSpPr>
          <p:nvPr/>
        </p:nvSpPr>
        <p:spPr bwMode="auto">
          <a:xfrm>
            <a:off x="1716305" y="5295441"/>
            <a:ext cx="2109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1800" b="1" dirty="0" err="1">
                <a:latin typeface="Calibri" pitchFamily="34" charset="0"/>
                <a:cs typeface="Calibri" pitchFamily="34" charset="0"/>
              </a:rPr>
              <a:t>Phía</a:t>
            </a:r>
            <a:r>
              <a:rPr lang="en-US" sz="1800" b="1" dirty="0">
                <a:latin typeface="Calibri" pitchFamily="34" charset="0"/>
                <a:cs typeface="Calibri" pitchFamily="34" charset="0"/>
              </a:rPr>
              <a:t> Nam </a:t>
            </a:r>
            <a:r>
              <a:rPr lang="en-US" sz="1800" b="1" dirty="0" err="1">
                <a:latin typeface="Calibri" pitchFamily="34" charset="0"/>
                <a:cs typeface="Calibri" pitchFamily="34" charset="0"/>
              </a:rPr>
              <a:t>Hồ</a:t>
            </a:r>
            <a:r>
              <a:rPr lang="en-US" sz="1800" b="1" dirty="0">
                <a:latin typeface="Calibri" pitchFamily="34" charset="0"/>
                <a:cs typeface="Calibri" pitchFamily="34" charset="0"/>
              </a:rPr>
              <a:t> </a:t>
            </a:r>
            <a:r>
              <a:rPr lang="en-US" sz="1800" b="1" dirty="0" err="1">
                <a:latin typeface="Calibri" pitchFamily="34" charset="0"/>
                <a:cs typeface="Calibri" pitchFamily="34" charset="0"/>
              </a:rPr>
              <a:t>Lớn</a:t>
            </a:r>
            <a:r>
              <a:rPr lang="en-US" sz="1800" b="1" dirty="0">
                <a:latin typeface="Calibri" pitchFamily="34" charset="0"/>
                <a:cs typeface="Calibri" pitchFamily="34" charset="0"/>
              </a:rPr>
              <a:t> </a:t>
            </a:r>
            <a:r>
              <a:rPr lang="en-US" sz="1800" b="1" dirty="0" err="1">
                <a:latin typeface="Calibri" pitchFamily="34" charset="0"/>
                <a:cs typeface="Calibri" pitchFamily="34" charset="0"/>
              </a:rPr>
              <a:t>và</a:t>
            </a:r>
            <a:r>
              <a:rPr lang="en-US" sz="1800" b="1" dirty="0">
                <a:latin typeface="Calibri" pitchFamily="34" charset="0"/>
                <a:cs typeface="Calibri" pitchFamily="34" charset="0"/>
              </a:rPr>
              <a:t> </a:t>
            </a:r>
            <a:r>
              <a:rPr lang="en-US" sz="1800" b="1" dirty="0" err="1">
                <a:latin typeface="Calibri" pitchFamily="34" charset="0"/>
                <a:cs typeface="Calibri" pitchFamily="34" charset="0"/>
              </a:rPr>
              <a:t>ven</a:t>
            </a:r>
            <a:r>
              <a:rPr lang="en-US" sz="1800" b="1" dirty="0">
                <a:latin typeface="Calibri" pitchFamily="34" charset="0"/>
                <a:cs typeface="Calibri" pitchFamily="34" charset="0"/>
              </a:rPr>
              <a:t> </a:t>
            </a:r>
            <a:r>
              <a:rPr lang="en-US" sz="1800" b="1" dirty="0" err="1">
                <a:latin typeface="Calibri" pitchFamily="34" charset="0"/>
                <a:cs typeface="Calibri" pitchFamily="34" charset="0"/>
              </a:rPr>
              <a:t>Đại</a:t>
            </a:r>
            <a:r>
              <a:rPr lang="en-US" sz="1800" b="1" dirty="0">
                <a:latin typeface="Calibri" pitchFamily="34" charset="0"/>
                <a:cs typeface="Calibri" pitchFamily="34" charset="0"/>
              </a:rPr>
              <a:t> </a:t>
            </a:r>
            <a:r>
              <a:rPr lang="en-US" sz="1800" b="1" dirty="0" err="1">
                <a:latin typeface="Calibri" pitchFamily="34" charset="0"/>
                <a:cs typeface="Calibri" pitchFamily="34" charset="0"/>
              </a:rPr>
              <a:t>Tây</a:t>
            </a:r>
            <a:r>
              <a:rPr lang="en-US" sz="1800" b="1" dirty="0">
                <a:latin typeface="Calibri" pitchFamily="34" charset="0"/>
                <a:cs typeface="Calibri" pitchFamily="34" charset="0"/>
              </a:rPr>
              <a:t> </a:t>
            </a:r>
            <a:r>
              <a:rPr lang="en-US" sz="1800" b="1" dirty="0" err="1">
                <a:latin typeface="Calibri" pitchFamily="34" charset="0"/>
                <a:cs typeface="Calibri" pitchFamily="34" charset="0"/>
              </a:rPr>
              <a:t>Dương</a:t>
            </a:r>
            <a:endParaRPr lang="en-US" sz="1800" b="1" dirty="0">
              <a:latin typeface="Calibri" pitchFamily="34" charset="0"/>
              <a:cs typeface="Calibri" pitchFamily="34" charset="0"/>
            </a:endParaRP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917" y="3926332"/>
            <a:ext cx="5102032" cy="295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140"/>
          <p:cNvSpPr txBox="1">
            <a:spLocks noChangeArrowheads="1"/>
          </p:cNvSpPr>
          <p:nvPr/>
        </p:nvSpPr>
        <p:spPr bwMode="auto">
          <a:xfrm>
            <a:off x="4132919" y="2031996"/>
            <a:ext cx="2006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800" b="1" dirty="0" err="1">
                <a:latin typeface="Calibri" pitchFamily="34" charset="0"/>
                <a:cs typeface="Calibri" pitchFamily="34" charset="0"/>
              </a:rPr>
              <a:t>Khí</a:t>
            </a:r>
            <a:r>
              <a:rPr lang="en-US" sz="1800" b="1" dirty="0">
                <a:latin typeface="Calibri" pitchFamily="34" charset="0"/>
                <a:cs typeface="Calibri" pitchFamily="34" charset="0"/>
              </a:rPr>
              <a:t> </a:t>
            </a:r>
            <a:r>
              <a:rPr lang="en-US" sz="1800" b="1" dirty="0" err="1">
                <a:latin typeface="Calibri" pitchFamily="34" charset="0"/>
                <a:cs typeface="Calibri" pitchFamily="34" charset="0"/>
              </a:rPr>
              <a:t>hậu</a:t>
            </a:r>
            <a:r>
              <a:rPr lang="en-US" sz="1800" b="1" dirty="0">
                <a:latin typeface="Calibri" pitchFamily="34" charset="0"/>
                <a:cs typeface="Calibri" pitchFamily="34" charset="0"/>
              </a:rPr>
              <a:t> </a:t>
            </a:r>
            <a:r>
              <a:rPr lang="en-US" sz="1800" b="1" dirty="0" err="1">
                <a:latin typeface="Calibri" pitchFamily="34" charset="0"/>
                <a:cs typeface="Calibri" pitchFamily="34" charset="0"/>
              </a:rPr>
              <a:t>giá</a:t>
            </a:r>
            <a:r>
              <a:rPr lang="en-US" sz="1800" b="1" dirty="0">
                <a:latin typeface="Calibri" pitchFamily="34" charset="0"/>
                <a:cs typeface="Calibri" pitchFamily="34" charset="0"/>
              </a:rPr>
              <a:t> </a:t>
            </a:r>
            <a:r>
              <a:rPr lang="en-US" sz="1800" b="1" dirty="0" err="1">
                <a:latin typeface="Calibri" pitchFamily="34" charset="0"/>
                <a:cs typeface="Calibri" pitchFamily="34" charset="0"/>
              </a:rPr>
              <a:t>lạnh</a:t>
            </a:r>
            <a:endParaRPr lang="en-US" sz="1800" b="1" dirty="0">
              <a:latin typeface="Calibri" pitchFamily="34" charset="0"/>
              <a:cs typeface="Calibri" pitchFamily="34" charset="0"/>
            </a:endParaRPr>
          </a:p>
        </p:txBody>
      </p:sp>
      <p:sp>
        <p:nvSpPr>
          <p:cNvPr id="32" name="Text Box 141"/>
          <p:cNvSpPr txBox="1">
            <a:spLocks noChangeArrowheads="1"/>
          </p:cNvSpPr>
          <p:nvPr/>
        </p:nvSpPr>
        <p:spPr bwMode="auto">
          <a:xfrm>
            <a:off x="4036760" y="2692841"/>
            <a:ext cx="22883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r>
              <a:rPr lang="en-US" sz="1800" b="1" dirty="0" err="1">
                <a:latin typeface="Calibri" pitchFamily="34" charset="0"/>
                <a:cs typeface="Calibri" pitchFamily="34" charset="0"/>
              </a:rPr>
              <a:t>Địa</a:t>
            </a:r>
            <a:r>
              <a:rPr lang="en-US" sz="1800" b="1" dirty="0">
                <a:latin typeface="Calibri" pitchFamily="34" charset="0"/>
                <a:cs typeface="Calibri" pitchFamily="34" charset="0"/>
              </a:rPr>
              <a:t> </a:t>
            </a:r>
            <a:r>
              <a:rPr lang="en-US" sz="1800" b="1" dirty="0" err="1">
                <a:latin typeface="Calibri" pitchFamily="34" charset="0"/>
                <a:cs typeface="Calibri" pitchFamily="34" charset="0"/>
              </a:rPr>
              <a:t>hình</a:t>
            </a:r>
            <a:r>
              <a:rPr lang="en-US" sz="1800" b="1" dirty="0">
                <a:latin typeface="Calibri" pitchFamily="34" charset="0"/>
                <a:cs typeface="Calibri" pitchFamily="34" charset="0"/>
              </a:rPr>
              <a:t> </a:t>
            </a:r>
            <a:r>
              <a:rPr lang="en-US" sz="1800" b="1" dirty="0" err="1" smtClean="0">
                <a:latin typeface="Calibri" pitchFamily="34" charset="0"/>
                <a:cs typeface="Calibri" pitchFamily="34" charset="0"/>
              </a:rPr>
              <a:t>hiểm</a:t>
            </a:r>
            <a:r>
              <a:rPr lang="en-US" sz="1800" b="1" dirty="0" smtClean="0">
                <a:latin typeface="Calibri" pitchFamily="34" charset="0"/>
                <a:cs typeface="Calibri" pitchFamily="34" charset="0"/>
              </a:rPr>
              <a:t> </a:t>
            </a:r>
            <a:r>
              <a:rPr lang="en-US" sz="1800" b="1" dirty="0" err="1" smtClean="0">
                <a:latin typeface="Calibri" pitchFamily="34" charset="0"/>
                <a:cs typeface="Calibri" pitchFamily="34" charset="0"/>
              </a:rPr>
              <a:t>trở</a:t>
            </a:r>
            <a:r>
              <a:rPr lang="vi-VN" sz="1800" b="1" dirty="0" smtClean="0">
                <a:latin typeface="Calibri" pitchFamily="34" charset="0"/>
                <a:cs typeface="Calibri" pitchFamily="34" charset="0"/>
              </a:rPr>
              <a:t> </a:t>
            </a:r>
            <a:endParaRPr lang="en-GB" sz="1800" b="1" dirty="0">
              <a:latin typeface="Calibri" pitchFamily="34" charset="0"/>
              <a:cs typeface="Calibri" pitchFamily="34" charset="0"/>
            </a:endParaRPr>
          </a:p>
          <a:p>
            <a:pPr eaLnBrk="1" hangingPunct="1">
              <a:lnSpc>
                <a:spcPct val="150000"/>
              </a:lnSpc>
            </a:pPr>
            <a:r>
              <a:rPr lang="vi-VN" sz="1800" b="1" dirty="0" smtClean="0">
                <a:latin typeface="Calibri" pitchFamily="34" charset="0"/>
                <a:cs typeface="Calibri" pitchFamily="34" charset="0"/>
              </a:rPr>
              <a:t>Khí hậu </a:t>
            </a:r>
            <a:r>
              <a:rPr lang="en-GB" sz="1800" b="1" dirty="0" err="1" smtClean="0">
                <a:latin typeface="Calibri" pitchFamily="34" charset="0"/>
                <a:cs typeface="Calibri" pitchFamily="34" charset="0"/>
              </a:rPr>
              <a:t>khắc</a:t>
            </a:r>
            <a:r>
              <a:rPr lang="en-GB" sz="1800" b="1" dirty="0" smtClean="0">
                <a:latin typeface="Calibri" pitchFamily="34" charset="0"/>
                <a:cs typeface="Calibri" pitchFamily="34" charset="0"/>
              </a:rPr>
              <a:t> </a:t>
            </a:r>
            <a:r>
              <a:rPr lang="en-GB" sz="1800" b="1" dirty="0" err="1" smtClean="0">
                <a:latin typeface="Calibri" pitchFamily="34" charset="0"/>
                <a:cs typeface="Calibri" pitchFamily="34" charset="0"/>
              </a:rPr>
              <a:t>nghiệt</a:t>
            </a:r>
            <a:endParaRPr lang="en-US" sz="1800" b="1" dirty="0">
              <a:latin typeface="Calibri" pitchFamily="34" charset="0"/>
              <a:cs typeface="Calibri" pitchFamily="34" charset="0"/>
            </a:endParaRPr>
          </a:p>
        </p:txBody>
      </p:sp>
      <p:sp>
        <p:nvSpPr>
          <p:cNvPr id="33" name="Text Box 143"/>
          <p:cNvSpPr txBox="1">
            <a:spLocks noChangeArrowheads="1"/>
          </p:cNvSpPr>
          <p:nvPr/>
        </p:nvSpPr>
        <p:spPr bwMode="auto">
          <a:xfrm>
            <a:off x="4118405" y="3635826"/>
            <a:ext cx="200662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pPr>
            <a:r>
              <a:rPr lang="vi-VN" sz="1800" b="1" dirty="0" smtClean="0">
                <a:latin typeface="Calibri" pitchFamily="34" charset="0"/>
                <a:cs typeface="Calibri" pitchFamily="34" charset="0"/>
              </a:rPr>
              <a:t>Khí hậu cận nhiệt</a:t>
            </a:r>
          </a:p>
          <a:p>
            <a:pPr eaLnBrk="1" hangingPunct="1">
              <a:spcBef>
                <a:spcPts val="600"/>
              </a:spcBef>
            </a:pPr>
            <a:r>
              <a:rPr lang="vi-VN" sz="1800" b="1" dirty="0" smtClean="0">
                <a:latin typeface="Calibri" pitchFamily="34" charset="0"/>
                <a:cs typeface="Calibri" pitchFamily="34" charset="0"/>
              </a:rPr>
              <a:t>Ven biển</a:t>
            </a:r>
            <a:endParaRPr lang="en-US" sz="1800" b="1" dirty="0">
              <a:latin typeface="Calibri" pitchFamily="34" charset="0"/>
              <a:cs typeface="Calibri" pitchFamily="34" charset="0"/>
            </a:endParaRPr>
          </a:p>
        </p:txBody>
      </p:sp>
      <p:sp>
        <p:nvSpPr>
          <p:cNvPr id="11" name="TextBox 10"/>
          <p:cNvSpPr txBox="1"/>
          <p:nvPr/>
        </p:nvSpPr>
        <p:spPr>
          <a:xfrm>
            <a:off x="4688787" y="5121761"/>
            <a:ext cx="1636295" cy="835929"/>
          </a:xfrm>
          <a:prstGeom prst="rect">
            <a:avLst/>
          </a:prstGeom>
          <a:noFill/>
        </p:spPr>
        <p:txBody>
          <a:bodyPr wrap="square" rtlCol="0">
            <a:spAutoFit/>
          </a:bodyPr>
          <a:lstStyle/>
          <a:p>
            <a:endParaRPr lang="en-US" dirty="0"/>
          </a:p>
        </p:txBody>
      </p:sp>
      <p:sp>
        <p:nvSpPr>
          <p:cNvPr id="12" name="TextBox 11"/>
          <p:cNvSpPr txBox="1"/>
          <p:nvPr/>
        </p:nvSpPr>
        <p:spPr>
          <a:xfrm>
            <a:off x="4118405" y="4543124"/>
            <a:ext cx="50913" cy="307777"/>
          </a:xfrm>
          <a:prstGeom prst="rect">
            <a:avLst/>
          </a:prstGeom>
          <a:noFill/>
        </p:spPr>
        <p:txBody>
          <a:bodyPr wrap="square" rtlCol="0">
            <a:spAutoFit/>
          </a:bodyPr>
          <a:lstStyle/>
          <a:p>
            <a:endParaRPr lang="en-US" dirty="0"/>
          </a:p>
        </p:txBody>
      </p:sp>
      <p:sp>
        <p:nvSpPr>
          <p:cNvPr id="13" name="TextBox 12"/>
          <p:cNvSpPr txBox="1"/>
          <p:nvPr/>
        </p:nvSpPr>
        <p:spPr>
          <a:xfrm>
            <a:off x="4011717" y="4381771"/>
            <a:ext cx="2219997" cy="584775"/>
          </a:xfrm>
          <a:prstGeom prst="rect">
            <a:avLst/>
          </a:prstGeom>
          <a:noFill/>
        </p:spPr>
        <p:txBody>
          <a:bodyPr wrap="square" rtlCol="0">
            <a:spAutoFit/>
          </a:bodyPr>
          <a:lstStyle/>
          <a:p>
            <a:endParaRPr lang="en-US" sz="1600" b="1" dirty="0" smtClean="0">
              <a:solidFill>
                <a:schemeClr val="tx1"/>
              </a:solidFill>
              <a:latin typeface="Times New Roman" panose="02020603050405020304" pitchFamily="18" charset="0"/>
              <a:cs typeface="Times New Roman" panose="02020603050405020304" pitchFamily="18" charset="0"/>
            </a:endParaRPr>
          </a:p>
          <a:p>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11716" y="4372112"/>
            <a:ext cx="2219997" cy="1569660"/>
          </a:xfrm>
          <a:prstGeom prst="rect">
            <a:avLst/>
          </a:prstGeom>
          <a:noFill/>
        </p:spPr>
        <p:txBody>
          <a:bodyPr wrap="square" rtlCol="0">
            <a:spAutoFit/>
          </a:bodyPr>
          <a:lstStyle/>
          <a:p>
            <a:r>
              <a:rPr lang="en-US" sz="1600" b="1" dirty="0" err="1" smtClean="0">
                <a:latin typeface="Times New Roman" panose="02020603050405020304" pitchFamily="18" charset="0"/>
                <a:cs typeface="Times New Roman" panose="02020603050405020304" pitchFamily="18" charset="0"/>
              </a:rPr>
              <a:t>Đồng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bằng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rộng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công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nghiệp</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phát</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triển</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sớm</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mức</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độ</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đô</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thị</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hóa</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cao</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tập</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trung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nhiều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thành</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phố</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hải</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cảng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khu</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công</a:t>
            </a:r>
            <a:r>
              <a:rPr lang="en-US" sz="1600" b="1"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nghiệp</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1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31" grpId="0"/>
      <p:bldP spid="32" grpId="0"/>
      <p:bldP spid="3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662" y="98521"/>
            <a:ext cx="6979697" cy="1193250"/>
            <a:chOff x="95662" y="98521"/>
            <a:chExt cx="6979697" cy="1628680"/>
          </a:xfrm>
        </p:grpSpPr>
        <p:grpSp>
          <p:nvGrpSpPr>
            <p:cNvPr id="2" name="Group 1"/>
            <p:cNvGrpSpPr/>
            <p:nvPr/>
          </p:nvGrpSpPr>
          <p:grpSpPr>
            <a:xfrm>
              <a:off x="95662" y="98521"/>
              <a:ext cx="6979697" cy="1628680"/>
              <a:chOff x="5535822" y="3467117"/>
              <a:chExt cx="6979697" cy="1879179"/>
            </a:xfrm>
          </p:grpSpPr>
          <p:grpSp>
            <p:nvGrpSpPr>
              <p:cNvPr id="3" name="Google Shape;108;p2"/>
              <p:cNvGrpSpPr/>
              <p:nvPr/>
            </p:nvGrpSpPr>
            <p:grpSpPr>
              <a:xfrm>
                <a:off x="5535822" y="3467117"/>
                <a:ext cx="6979697" cy="1879179"/>
                <a:chOff x="5535822" y="3467117"/>
                <a:chExt cx="6979697" cy="1879179"/>
              </a:xfrm>
            </p:grpSpPr>
            <p:grpSp>
              <p:nvGrpSpPr>
                <p:cNvPr id="5" name="Google Shape;109;p2"/>
                <p:cNvGrpSpPr/>
                <p:nvPr/>
              </p:nvGrpSpPr>
              <p:grpSpPr>
                <a:xfrm>
                  <a:off x="5535822" y="3467117"/>
                  <a:ext cx="6979697" cy="1879179"/>
                  <a:chOff x="5489437" y="1671145"/>
                  <a:chExt cx="6979697" cy="1460794"/>
                </a:xfrm>
              </p:grpSpPr>
              <p:pic>
                <p:nvPicPr>
                  <p:cNvPr id="7" name="Google Shape;110;p2"/>
                  <p:cNvPicPr preferRelativeResize="0"/>
                  <p:nvPr/>
                </p:nvPicPr>
                <p:blipFill rotWithShape="1">
                  <a:blip r:embed="rId2">
                    <a:alphaModFix/>
                  </a:blip>
                  <a:srcRect t="37138"/>
                  <a:stretch/>
                </p:blipFill>
                <p:spPr>
                  <a:xfrm>
                    <a:off x="5555671" y="1786758"/>
                    <a:ext cx="6913463" cy="1345181"/>
                  </a:xfrm>
                  <a:prstGeom prst="rect">
                    <a:avLst/>
                  </a:prstGeom>
                  <a:noFill/>
                  <a:ln>
                    <a:noFill/>
                  </a:ln>
                </p:spPr>
              </p:pic>
              <p:sp>
                <p:nvSpPr>
                  <p:cNvPr id="8" name="Google Shape;111;p2"/>
                  <p:cNvSpPr/>
                  <p:nvPr/>
                </p:nvSpPr>
                <p:spPr>
                  <a:xfrm>
                    <a:off x="5489437" y="1671145"/>
                    <a:ext cx="5535881"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6" name="Google Shape;112;p2"/>
                <p:cNvPicPr preferRelativeResize="0"/>
                <p:nvPr/>
              </p:nvPicPr>
              <p:blipFill rotWithShape="1">
                <a:blip r:embed="rId3">
                  <a:alphaModFix/>
                </a:blip>
                <a:srcRect/>
                <a:stretch/>
              </p:blipFill>
              <p:spPr>
                <a:xfrm>
                  <a:off x="5711817" y="3771892"/>
                  <a:ext cx="694807" cy="709177"/>
                </a:xfrm>
                <a:prstGeom prst="rect">
                  <a:avLst/>
                </a:prstGeom>
                <a:solidFill>
                  <a:srgbClr val="7030A0"/>
                </a:solidFill>
                <a:ln>
                  <a:noFill/>
                </a:ln>
              </p:spPr>
            </p:pic>
          </p:grpSp>
          <p:sp>
            <p:nvSpPr>
              <p:cNvPr id="4" name="Rounded Rectangle 3"/>
              <p:cNvSpPr/>
              <p:nvPr/>
            </p:nvSpPr>
            <p:spPr>
              <a:xfrm>
                <a:off x="5784820" y="3808625"/>
                <a:ext cx="524081" cy="612483"/>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sp>
          <p:nvSpPr>
            <p:cNvPr id="9" name="TextBox 8"/>
            <p:cNvSpPr txBox="1"/>
            <p:nvPr/>
          </p:nvSpPr>
          <p:spPr>
            <a:xfrm>
              <a:off x="1202734" y="116250"/>
              <a:ext cx="4616970" cy="966201"/>
            </a:xfrm>
            <a:prstGeom prst="rect">
              <a:avLst/>
            </a:prstGeom>
            <a:noFill/>
          </p:spPr>
          <p:txBody>
            <a:bodyPr wrap="square" rtlCol="0">
              <a:spAutoFit/>
            </a:bodyPr>
            <a:lstStyle/>
            <a:p>
              <a:r>
                <a:rPr lang="vi-VN" sz="4000" b="1" dirty="0" smtClean="0">
                  <a:solidFill>
                    <a:schemeClr val="bg1"/>
                  </a:solidFill>
                  <a:latin typeface="Calibri" pitchFamily="34" charset="0"/>
                  <a:cs typeface="Calibri" pitchFamily="34" charset="0"/>
                </a:rPr>
                <a:t>Sự phân bố dân cư</a:t>
              </a:r>
              <a:endParaRPr lang="en-GB" sz="4000" b="1" dirty="0">
                <a:solidFill>
                  <a:schemeClr val="bg1"/>
                </a:solidFill>
                <a:latin typeface="Calibri" pitchFamily="34" charset="0"/>
                <a:cs typeface="Calibri" pitchFamily="34" charset="0"/>
              </a:endParaRPr>
            </a:p>
          </p:txBody>
        </p:sp>
      </p:grpSp>
      <p:pic>
        <p:nvPicPr>
          <p:cNvPr id="51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651" r="2260"/>
          <a:stretch/>
        </p:blipFill>
        <p:spPr bwMode="auto">
          <a:xfrm>
            <a:off x="5819704" y="859937"/>
            <a:ext cx="6299200" cy="599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5921829" y="348336"/>
            <a:ext cx="6560457" cy="369332"/>
          </a:xfrm>
          <a:prstGeom prst="rect">
            <a:avLst/>
          </a:prstGeom>
          <a:noFill/>
        </p:spPr>
        <p:txBody>
          <a:bodyPr wrap="square" rtlCol="0">
            <a:spAutoFit/>
          </a:bodyPr>
          <a:lstStyle/>
          <a:p>
            <a:pPr algn="ctr"/>
            <a:r>
              <a:rPr lang="vi-VN" sz="1800" b="1" dirty="0" smtClean="0"/>
              <a:t>Hình 37.1. Lược đồ phân bố dân cư Bắc Mĩ</a:t>
            </a:r>
            <a:endParaRPr lang="en-GB" sz="1800" b="1" dirty="0"/>
          </a:p>
        </p:txBody>
      </p:sp>
      <p:sp>
        <p:nvSpPr>
          <p:cNvPr id="30" name="TextBox 29"/>
          <p:cNvSpPr txBox="1"/>
          <p:nvPr/>
        </p:nvSpPr>
        <p:spPr>
          <a:xfrm>
            <a:off x="89326" y="1263099"/>
            <a:ext cx="5469647" cy="507831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nSpc>
                <a:spcPct val="150000"/>
              </a:lnSpc>
              <a:buFontTx/>
              <a:buChar char="-"/>
            </a:pPr>
            <a:r>
              <a:rPr lang="vi-VN" sz="2400" dirty="0" smtClean="0">
                <a:latin typeface="+mj-lt"/>
                <a:cs typeface="Calibri" pitchFamily="34" charset="0"/>
              </a:rPr>
              <a:t>Dân số: </a:t>
            </a:r>
            <a:r>
              <a:rPr lang="vi-VN" sz="2400" dirty="0" smtClean="0">
                <a:solidFill>
                  <a:srgbClr val="C00000"/>
                </a:solidFill>
                <a:latin typeface="+mj-lt"/>
                <a:cs typeface="Calibri" pitchFamily="34" charset="0"/>
              </a:rPr>
              <a:t>493</a:t>
            </a:r>
            <a:r>
              <a:rPr lang="vi-VN" sz="2400" dirty="0" smtClean="0">
                <a:latin typeface="+mj-lt"/>
                <a:cs typeface="Calibri" pitchFamily="34" charset="0"/>
              </a:rPr>
              <a:t> triệu người (2017)</a:t>
            </a:r>
          </a:p>
          <a:p>
            <a:pPr marL="285750" indent="-285750">
              <a:lnSpc>
                <a:spcPct val="150000"/>
              </a:lnSpc>
              <a:buFontTx/>
              <a:buChar char="-"/>
            </a:pPr>
            <a:r>
              <a:rPr lang="vi-VN" sz="2400" dirty="0" smtClean="0">
                <a:latin typeface="+mj-lt"/>
                <a:cs typeface="Calibri" pitchFamily="34" charset="0"/>
              </a:rPr>
              <a:t>Mật độ dân số thấp: </a:t>
            </a:r>
            <a:r>
              <a:rPr lang="vi-VN" sz="2400" dirty="0" smtClean="0">
                <a:solidFill>
                  <a:srgbClr val="C00000"/>
                </a:solidFill>
                <a:latin typeface="+mj-lt"/>
                <a:cs typeface="Calibri" pitchFamily="34" charset="0"/>
              </a:rPr>
              <a:t>23</a:t>
            </a:r>
            <a:r>
              <a:rPr lang="vi-VN" sz="2400" dirty="0" smtClean="0">
                <a:latin typeface="+mj-lt"/>
                <a:cs typeface="Calibri" pitchFamily="34" charset="0"/>
              </a:rPr>
              <a:t> người/km</a:t>
            </a:r>
            <a:r>
              <a:rPr lang="vi-VN" sz="2400" baseline="30000" dirty="0" smtClean="0">
                <a:latin typeface="+mj-lt"/>
                <a:cs typeface="Calibri" pitchFamily="34" charset="0"/>
              </a:rPr>
              <a:t>2</a:t>
            </a:r>
            <a:endParaRPr lang="vi-VN" sz="2400" dirty="0" smtClean="0">
              <a:latin typeface="+mj-lt"/>
              <a:cs typeface="Calibri" pitchFamily="34" charset="0"/>
            </a:endParaRPr>
          </a:p>
          <a:p>
            <a:pPr marL="285750" indent="-285750">
              <a:lnSpc>
                <a:spcPct val="150000"/>
              </a:lnSpc>
              <a:buFontTx/>
              <a:buChar char="-"/>
            </a:pPr>
            <a:r>
              <a:rPr lang="vi-VN" sz="2400" dirty="0" smtClean="0">
                <a:latin typeface="+mj-lt"/>
                <a:cs typeface="Calibri" pitchFamily="34" charset="0"/>
              </a:rPr>
              <a:t>Dân cư phân bố </a:t>
            </a:r>
            <a:r>
              <a:rPr lang="vi-VN" sz="2400" dirty="0" smtClean="0">
                <a:solidFill>
                  <a:srgbClr val="C00000"/>
                </a:solidFill>
                <a:latin typeface="+mj-lt"/>
                <a:cs typeface="Calibri" pitchFamily="34" charset="0"/>
              </a:rPr>
              <a:t>không đồng đều</a:t>
            </a:r>
            <a:r>
              <a:rPr lang="en-US" sz="2400" dirty="0" smtClean="0">
                <a:solidFill>
                  <a:srgbClr val="C00000"/>
                </a:solidFill>
                <a:latin typeface="+mj-lt"/>
                <a:cs typeface="Calibri" pitchFamily="34" charset="0"/>
              </a:rPr>
              <a:t>:</a:t>
            </a:r>
          </a:p>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phía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phía</a:t>
            </a:r>
            <a:r>
              <a:rPr lang="en-US" sz="2400" dirty="0" smtClean="0">
                <a:latin typeface="Times New Roman" panose="02020603050405020304" pitchFamily="18" charset="0"/>
                <a:cs typeface="Times New Roman" panose="02020603050405020304" pitchFamily="18" charset="0"/>
              </a:rPr>
              <a:t> Nam </a:t>
            </a:r>
            <a:r>
              <a:rPr lang="en-US" sz="2400" dirty="0" err="1" smtClean="0">
                <a:latin typeface="Times New Roman" panose="02020603050405020304" pitchFamily="18" charset="0"/>
                <a:cs typeface="Times New Roman" panose="02020603050405020304" pitchFamily="18" charset="0"/>
              </a:rPr>
              <a:t>Hồ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a:t>
            </a:r>
          </a:p>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đảo</a:t>
            </a:r>
            <a:r>
              <a:rPr lang="en-US" sz="2400" dirty="0" smtClean="0">
                <a:latin typeface="Times New Roman" panose="02020603050405020304" pitchFamily="18" charset="0"/>
                <a:cs typeface="Times New Roman" panose="02020603050405020304" pitchFamily="18" charset="0"/>
              </a:rPr>
              <a:t> A-la-</a:t>
            </a:r>
            <a:r>
              <a:rPr lang="en-US" sz="2400" dirty="0" err="1" smtClean="0">
                <a:latin typeface="Times New Roman" panose="02020603050405020304" pitchFamily="18" charset="0"/>
                <a:cs typeface="Times New Roman" panose="02020603050405020304" pitchFamily="18" charset="0"/>
              </a:rPr>
              <a:t>xca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phía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Bắc</a:t>
            </a:r>
            <a:r>
              <a:rPr lang="en-US" sz="2400" dirty="0" smtClean="0">
                <a:latin typeface="Times New Roman" panose="02020603050405020304" pitchFamily="18" charset="0"/>
                <a:cs typeface="Times New Roman" panose="02020603050405020304" pitchFamily="18" charset="0"/>
              </a:rPr>
              <a:t> Ca-</a:t>
            </a:r>
            <a:r>
              <a:rPr lang="en-US" sz="2400" dirty="0" err="1" smtClean="0">
                <a:latin typeface="Times New Roman" panose="02020603050405020304" pitchFamily="18" charset="0"/>
                <a:cs typeface="Times New Roman" panose="02020603050405020304" pitchFamily="18" charset="0"/>
              </a:rPr>
              <a:t>na</a:t>
            </a:r>
            <a:r>
              <a:rPr lang="en-US" sz="2400" dirty="0" smtClean="0">
                <a:latin typeface="Times New Roman" panose="02020603050405020304" pitchFamily="18" charset="0"/>
                <a:cs typeface="Times New Roman" panose="02020603050405020304" pitchFamily="18" charset="0"/>
              </a:rPr>
              <a:t>-da.</a:t>
            </a:r>
            <a:endParaRPr lang="vi-VN" sz="2400" dirty="0" smtClean="0">
              <a:latin typeface="+mj-lt"/>
              <a:cs typeface="Calibri" pitchFamily="34" charset="0"/>
            </a:endParaRPr>
          </a:p>
          <a:p>
            <a:pPr>
              <a:lnSpc>
                <a:spcPct val="150000"/>
              </a:lnSpc>
            </a:pPr>
            <a:r>
              <a:rPr lang="vi-VN" sz="2400" dirty="0" smtClean="0">
                <a:latin typeface="+mj-lt"/>
                <a:cs typeface="Calibri" pitchFamily="34" charset="0"/>
              </a:rPr>
              <a:t>=&gt; Nguyên nhân: do sự phân hóa tự nhiên</a:t>
            </a:r>
            <a:r>
              <a:rPr lang="en-GB" sz="2400" dirty="0" smtClean="0">
                <a:latin typeface="+mj-lt"/>
                <a:cs typeface="Calibri" pitchFamily="34" charset="0"/>
              </a:rPr>
              <a:t> </a:t>
            </a:r>
            <a:r>
              <a:rPr lang="en-GB" sz="2400" dirty="0" err="1" smtClean="0">
                <a:latin typeface="Times New Roman" panose="02020603050405020304" pitchFamily="18" charset="0"/>
                <a:cs typeface="Times New Roman" panose="02020603050405020304" pitchFamily="18" charset="0"/>
              </a:rPr>
              <a:t>và</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sự</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phát</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triển</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kinh</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tế</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596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1154</Words>
  <Application>Microsoft Office PowerPoint</Application>
  <PresentationFormat>Widescreen</PresentationFormat>
  <Paragraphs>223</Paragraphs>
  <Slides>28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.VnArialH</vt:lpstr>
      <vt:lpstr>.VnArial Narrow</vt:lpstr>
      <vt:lpstr>Arial Black</vt:lpstr>
      <vt:lpstr>Bodoni MT Black</vt:lpstr>
      <vt:lpstr>Calibri</vt:lpstr>
      <vt:lpstr>Times New Roman</vt:lpstr>
      <vt:lpstr>.VnArabiaH</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nguyệt nguyễn</dc:creator>
  <cp:lastModifiedBy>FPT</cp:lastModifiedBy>
  <cp:revision>70</cp:revision>
  <dcterms:created xsi:type="dcterms:W3CDTF">2019-07-24T10:08:16Z</dcterms:created>
  <dcterms:modified xsi:type="dcterms:W3CDTF">2021-01-26T15:40:10Z</dcterms:modified>
</cp:coreProperties>
</file>